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298" r:id="rId2"/>
    <p:sldId id="257" r:id="rId3"/>
    <p:sldId id="302" r:id="rId4"/>
    <p:sldId id="385" r:id="rId5"/>
    <p:sldId id="384" r:id="rId6"/>
    <p:sldId id="386" r:id="rId7"/>
    <p:sldId id="387" r:id="rId8"/>
    <p:sldId id="277" r:id="rId9"/>
    <p:sldId id="278" r:id="rId10"/>
    <p:sldId id="279" r:id="rId11"/>
    <p:sldId id="306" r:id="rId12"/>
    <p:sldId id="308" r:id="rId13"/>
    <p:sldId id="307" r:id="rId14"/>
    <p:sldId id="341" r:id="rId15"/>
    <p:sldId id="280" r:id="rId16"/>
    <p:sldId id="281" r:id="rId17"/>
    <p:sldId id="282" r:id="rId18"/>
    <p:sldId id="283" r:id="rId19"/>
    <p:sldId id="343" r:id="rId20"/>
    <p:sldId id="345" r:id="rId21"/>
    <p:sldId id="355" r:id="rId22"/>
    <p:sldId id="356" r:id="rId23"/>
    <p:sldId id="357" r:id="rId24"/>
    <p:sldId id="358" r:id="rId25"/>
    <p:sldId id="344" r:id="rId26"/>
    <p:sldId id="346" r:id="rId27"/>
    <p:sldId id="347" r:id="rId28"/>
    <p:sldId id="348" r:id="rId29"/>
    <p:sldId id="366" r:id="rId30"/>
    <p:sldId id="349" r:id="rId31"/>
    <p:sldId id="350" r:id="rId32"/>
    <p:sldId id="351" r:id="rId33"/>
    <p:sldId id="352" r:id="rId34"/>
    <p:sldId id="353" r:id="rId35"/>
    <p:sldId id="303" r:id="rId36"/>
    <p:sldId id="377" r:id="rId37"/>
    <p:sldId id="376" r:id="rId38"/>
    <p:sldId id="354" r:id="rId39"/>
    <p:sldId id="309" r:id="rId40"/>
    <p:sldId id="359" r:id="rId41"/>
    <p:sldId id="310" r:id="rId42"/>
    <p:sldId id="360" r:id="rId43"/>
    <p:sldId id="361" r:id="rId44"/>
    <p:sldId id="312" r:id="rId45"/>
    <p:sldId id="311" r:id="rId46"/>
    <p:sldId id="314" r:id="rId47"/>
    <p:sldId id="364" r:id="rId48"/>
    <p:sldId id="365" r:id="rId49"/>
    <p:sldId id="380" r:id="rId50"/>
    <p:sldId id="381" r:id="rId51"/>
    <p:sldId id="321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319" r:id="rId63"/>
    <p:sldId id="273" r:id="rId64"/>
    <p:sldId id="322" r:id="rId65"/>
    <p:sldId id="318" r:id="rId66"/>
    <p:sldId id="383" r:id="rId67"/>
    <p:sldId id="323" r:id="rId68"/>
    <p:sldId id="327" r:id="rId69"/>
    <p:sldId id="325" r:id="rId70"/>
    <p:sldId id="326" r:id="rId71"/>
    <p:sldId id="332" r:id="rId72"/>
    <p:sldId id="336" r:id="rId73"/>
    <p:sldId id="338" r:id="rId74"/>
    <p:sldId id="339" r:id="rId75"/>
    <p:sldId id="340" r:id="rId76"/>
    <p:sldId id="337" r:id="rId77"/>
    <p:sldId id="329" r:id="rId78"/>
    <p:sldId id="382" r:id="rId79"/>
    <p:sldId id="328" r:id="rId80"/>
    <p:sldId id="367" r:id="rId81"/>
    <p:sldId id="378" r:id="rId82"/>
    <p:sldId id="379" r:id="rId83"/>
    <p:sldId id="316" r:id="rId84"/>
    <p:sldId id="286" r:id="rId85"/>
    <p:sldId id="317" r:id="rId86"/>
    <p:sldId id="287" r:id="rId87"/>
    <p:sldId id="288" r:id="rId88"/>
    <p:sldId id="290" r:id="rId89"/>
    <p:sldId id="291" r:id="rId90"/>
    <p:sldId id="292" r:id="rId91"/>
    <p:sldId id="362" r:id="rId92"/>
    <p:sldId id="296" r:id="rId93"/>
    <p:sldId id="293" r:id="rId94"/>
    <p:sldId id="295" r:id="rId95"/>
    <p:sldId id="294" r:id="rId96"/>
    <p:sldId id="363" r:id="rId97"/>
    <p:sldId id="274" r:id="rId98"/>
    <p:sldId id="275" r:id="rId99"/>
    <p:sldId id="276" r:id="rId100"/>
    <p:sldId id="331" r:id="rId101"/>
    <p:sldId id="284" r:id="rId102"/>
    <p:sldId id="285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36" autoAdjust="0"/>
  </p:normalViewPr>
  <p:slideViewPr>
    <p:cSldViewPr snapToGrid="0" snapToObjects="1">
      <p:cViewPr varScale="1">
        <p:scale>
          <a:sx n="65" d="100"/>
          <a:sy n="65" d="100"/>
        </p:scale>
        <p:origin x="-14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F969A-B03A-CA43-B326-23A7845E0071}" type="datetimeFigureOut">
              <a:rPr lang="en-US" smtClean="0"/>
              <a:t>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4E354-2FC8-DB4A-B510-81FFADD8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72820E-F05E-AE46-BAAB-8D7C77A48F50}" type="slidenum">
              <a:rPr lang="en-US"/>
              <a:pPr/>
              <a:t>3</a:t>
            </a:fld>
            <a:endParaRPr lang="en-US"/>
          </a:p>
        </p:txBody>
      </p:sp>
      <p:sp>
        <p:nvSpPr>
          <p:cNvPr id="1320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20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70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71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72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73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74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75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886C1-F03A-A546-AC4A-C7DD84E4F05D}" type="slidenum">
              <a:rPr lang="en-US"/>
              <a:pPr/>
              <a:t>76</a:t>
            </a:fld>
            <a:endParaRPr lang="en-US"/>
          </a:p>
        </p:txBody>
      </p:sp>
      <p:sp>
        <p:nvSpPr>
          <p:cNvPr id="230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Correct answer: B. 5 3 7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101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102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2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9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69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7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44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7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6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2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7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0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FE026-B0CE-004D-B80C-4D245B7CD9C5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00035-B98C-9647-8D84-3711BC271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3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5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1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24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4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8.xml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5.png"/><Relationship Id="rId5" Type="http://schemas.openxmlformats.org/officeDocument/2006/relationships/image" Target="../media/image25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5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hyperlink" Target="http://xkcd.com/314/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jpeg"/><Relationship Id="rId7" Type="http://schemas.openxmlformats.org/officeDocument/2006/relationships/image" Target="../media/image44.jpeg"/><Relationship Id="rId8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519" y="1160708"/>
            <a:ext cx="2285599" cy="2285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6353" t="6493" r="5726" b="6165"/>
          <a:stretch/>
        </p:blipFill>
        <p:spPr>
          <a:xfrm>
            <a:off x="4865077" y="937846"/>
            <a:ext cx="2891692" cy="2900614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200" y="3838459"/>
            <a:ext cx="4198744" cy="2786439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Whats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up with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624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5017" y="1785368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00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25" y="1106042"/>
            <a:ext cx="4141768" cy="599035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 It So You Can Beat It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7236" y="2401286"/>
            <a:ext cx="19802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Little math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01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The End.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298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2.blogs.indiewire.com/thompsononhollywood/images/uploads/thompson-on-hollywood/inception3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6457" y="-76200"/>
            <a:ext cx="14456663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The End?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0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7471" y="1275645"/>
            <a:ext cx="3788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Intro to C++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8220" y="1254667"/>
            <a:ext cx="45861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dirty="0" smtClean="0">
                <a:latin typeface="Chalkboard"/>
                <a:cs typeface="Chalkboard"/>
              </a:rPr>
              <a:t>Functions in C++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270296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Part 1: C++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354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4941" y="-67153"/>
            <a:ext cx="10471629" cy="714470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316612" y="1454955"/>
            <a:ext cx="5717428" cy="23122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C++ from the Java Programmer’s Perspective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>
            <p:custDataLst>
              <p:tags r:id="rId2"/>
            </p:custDataLst>
          </p:nvPr>
        </p:nvSpPr>
        <p:spPr>
          <a:xfrm rot="20886193">
            <a:off x="3936529" y="4223444"/>
            <a:ext cx="4543476" cy="11291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charset="0"/>
              <a:buNone/>
              <a:defRPr/>
            </a:pPr>
            <a:r>
              <a:rPr lang="en-US" dirty="0" smtClean="0">
                <a:ea typeface="ＭＳ Ｐゴシック" charset="0"/>
              </a:rPr>
              <a:t>(But it’s ok if you don’t know java!)</a:t>
            </a:r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Similar to Java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7775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Subs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1924" y="1911724"/>
            <a:ext cx="3578070" cy="4174416"/>
          </a:xfrm>
          <a:prstGeom prst="rect">
            <a:avLst/>
          </a:prstGeom>
          <a:noFill/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C++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33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1738894"/>
            <a:ext cx="6477000" cy="10668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3734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2776674"/>
            <a:ext cx="6477000" cy="10668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92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3978314"/>
            <a:ext cx="6477000" cy="120421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3930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4273876"/>
            <a:ext cx="6477000" cy="327709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3685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Most Primitives are the Same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1974" y="2527190"/>
            <a:ext cx="14775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double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loat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err="1">
                <a:latin typeface="Courier"/>
                <a:cs typeface="Courier"/>
              </a:rPr>
              <a:t>b</a:t>
            </a:r>
            <a:r>
              <a:rPr lang="en-US" sz="2400" dirty="0" err="1" smtClean="0">
                <a:latin typeface="Courier"/>
                <a:cs typeface="Courier"/>
              </a:rPr>
              <a:t>oolean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char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3941" y="2527190"/>
            <a:ext cx="12928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int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double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f</a:t>
            </a:r>
            <a:r>
              <a:rPr lang="en-US" sz="2400" dirty="0" smtClean="0">
                <a:latin typeface="Courier"/>
                <a:cs typeface="Courier"/>
              </a:rPr>
              <a:t>loat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err="1">
                <a:latin typeface="Courier"/>
                <a:cs typeface="Courier"/>
              </a:rPr>
              <a:t>b</a:t>
            </a:r>
            <a:r>
              <a:rPr lang="en-US" sz="2400" dirty="0" err="1" smtClean="0">
                <a:latin typeface="Courier"/>
                <a:cs typeface="Courier"/>
              </a:rPr>
              <a:t>ool</a:t>
            </a:r>
            <a:endParaRPr lang="en-US" sz="2400" dirty="0" smtClean="0">
              <a:latin typeface="Courier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char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21974" y="1650027"/>
            <a:ext cx="736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Java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23941" y="1650027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C++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761537" y="2321274"/>
            <a:ext cx="48476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1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2307763" y="5235334"/>
            <a:ext cx="4151244" cy="13603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 smtClean="0"/>
              <a:t>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1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4, 2015</a:t>
            </a:r>
            <a:endParaRPr lang="en-US" sz="3200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655460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Functions</a:t>
            </a:r>
            <a:endParaRPr lang="en-US" sz="6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745" y="1562082"/>
            <a:ext cx="444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Most Operators are the Same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4459" y="2527190"/>
            <a:ext cx="5540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==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||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&lt;=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46426" y="2527190"/>
            <a:ext cx="28907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Equals comparison</a:t>
            </a:r>
          </a:p>
          <a:p>
            <a:endParaRPr lang="en-US" sz="2400" dirty="0"/>
          </a:p>
          <a:p>
            <a:r>
              <a:rPr lang="en-US" sz="2400" dirty="0" smtClean="0"/>
              <a:t>Logical or</a:t>
            </a:r>
          </a:p>
          <a:p>
            <a:endParaRPr lang="en-US" sz="2400" dirty="0"/>
          </a:p>
          <a:p>
            <a:r>
              <a:rPr lang="en-US" sz="2400" dirty="0" smtClean="0"/>
              <a:t>Less than comparison</a:t>
            </a:r>
          </a:p>
          <a:p>
            <a:endParaRPr lang="en-US" sz="2400" dirty="0"/>
          </a:p>
          <a:p>
            <a:r>
              <a:rPr lang="en-US" sz="2400" dirty="0" smtClean="0"/>
              <a:t>assignment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4459" y="1650027"/>
            <a:ext cx="135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Operator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46426" y="165002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Meaning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584022" y="2321274"/>
            <a:ext cx="48476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60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Most Control flow is the Same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343" y="2239789"/>
            <a:ext cx="406328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w</a:t>
            </a:r>
            <a:r>
              <a:rPr lang="en-US" dirty="0" smtClean="0">
                <a:latin typeface="Courier"/>
                <a:cs typeface="Courier"/>
              </a:rPr>
              <a:t>hile(</a:t>
            </a:r>
            <a:r>
              <a:rPr lang="en-US" i="1" dirty="0" err="1" smtClean="0">
                <a:latin typeface="Courier"/>
                <a:cs typeface="Courier"/>
              </a:rPr>
              <a:t>cond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i="1" dirty="0" smtClean="0">
                <a:latin typeface="Courier"/>
                <a:cs typeface="Courier"/>
              </a:rPr>
              <a:t>body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for(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= 0;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&lt; </a:t>
            </a:r>
            <a:r>
              <a:rPr lang="en-US" i="1" dirty="0" smtClean="0">
                <a:latin typeface="Courier"/>
                <a:cs typeface="Courier"/>
              </a:rPr>
              <a:t>N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i="1" dirty="0" smtClean="0">
                <a:latin typeface="Courier"/>
                <a:cs typeface="Courier"/>
              </a:rPr>
              <a:t>body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if(</a:t>
            </a:r>
            <a:r>
              <a:rPr lang="en-US" i="1" dirty="0" err="1" smtClean="0">
                <a:latin typeface="Courier"/>
                <a:cs typeface="Courier"/>
              </a:rPr>
              <a:t>cond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i="1" dirty="0" smtClean="0">
                <a:latin typeface="Courier"/>
                <a:cs typeface="Courier"/>
              </a:rPr>
              <a:t> body A</a:t>
            </a:r>
            <a:endParaRPr lang="en-US" i="1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 else {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i="1" dirty="0" smtClean="0">
                <a:latin typeface="Courier"/>
                <a:cs typeface="Courier"/>
              </a:rPr>
              <a:t>body B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5291" y="2215512"/>
            <a:ext cx="32986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Repeat </a:t>
            </a:r>
            <a:r>
              <a:rPr lang="en-US" sz="2400" i="1" dirty="0" smtClean="0"/>
              <a:t>body</a:t>
            </a:r>
            <a:r>
              <a:rPr lang="en-US" sz="2400" dirty="0" smtClean="0"/>
              <a:t> until</a:t>
            </a:r>
          </a:p>
          <a:p>
            <a:r>
              <a:rPr lang="en-US" sz="2400" i="1" dirty="0" err="1"/>
              <a:t>c</a:t>
            </a:r>
            <a:r>
              <a:rPr lang="en-US" sz="2400" i="1" dirty="0" err="1" smtClean="0"/>
              <a:t>ond</a:t>
            </a:r>
            <a:r>
              <a:rPr lang="en-US" sz="2400" dirty="0" smtClean="0"/>
              <a:t> is false.</a:t>
            </a:r>
          </a:p>
          <a:p>
            <a:endParaRPr lang="en-US" sz="2400" dirty="0"/>
          </a:p>
          <a:p>
            <a:r>
              <a:rPr lang="en-US" sz="2400" dirty="0" smtClean="0"/>
              <a:t>Repeat body </a:t>
            </a:r>
            <a:r>
              <a:rPr lang="en-US" sz="2400" i="1" dirty="0" smtClean="0"/>
              <a:t>N</a:t>
            </a:r>
            <a:r>
              <a:rPr lang="en-US" sz="2400" dirty="0" smtClean="0"/>
              <a:t> times.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Either run </a:t>
            </a:r>
            <a:r>
              <a:rPr lang="en-US" sz="2400" i="1" dirty="0" err="1" smtClean="0"/>
              <a:t>bodyA</a:t>
            </a:r>
            <a:r>
              <a:rPr lang="en-US" sz="2400" dirty="0" smtClean="0"/>
              <a:t> or </a:t>
            </a:r>
            <a:r>
              <a:rPr lang="en-US" sz="2400" i="1" dirty="0" err="1" smtClean="0"/>
              <a:t>bodyB</a:t>
            </a:r>
            <a:r>
              <a:rPr lang="en-US" sz="2400" dirty="0" smtClean="0"/>
              <a:t> depending on cond.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338753" y="1362626"/>
            <a:ext cx="113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Control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5291" y="1362626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Meaning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8316" y="2033873"/>
            <a:ext cx="72799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682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Wahoo!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Is it all the same?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7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No.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7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4556" y="3372557"/>
            <a:ext cx="8362244" cy="3118556"/>
          </a:xfrm>
          <a:prstGeom prst="roundRect">
            <a:avLst>
              <a:gd name="adj" fmla="val 4450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405820"/>
            <a:ext cx="8229600" cy="40254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 string is a (possibly empty) sequence of characters. Strings in C++ are conceptually similar to strings in Java.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Minor differences:</a:t>
            </a:r>
          </a:p>
          <a:p>
            <a:r>
              <a:rPr lang="en-US" dirty="0" smtClean="0"/>
              <a:t>Different names for similar methods.</a:t>
            </a:r>
          </a:p>
          <a:p>
            <a:r>
              <a:rPr lang="en-US" dirty="0" smtClean="0"/>
              <a:t>Different behavior for similar methods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Major differences</a:t>
            </a:r>
          </a:p>
          <a:p>
            <a:r>
              <a:rPr lang="en-US" dirty="0" smtClean="0"/>
              <a:t>Strings are mutable (can be changed) in C++</a:t>
            </a:r>
          </a:p>
          <a:p>
            <a:r>
              <a:rPr lang="en-US" dirty="0" smtClean="0"/>
              <a:t>There are two types of strings in C++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Strings are a little different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123970"/>
            <a:ext cx="4458745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dirty="0" smtClean="0">
                <a:latin typeface="Consolas" charset="0"/>
              </a:rPr>
              <a:t>#include &lt;string&gt;</a:t>
            </a:r>
          </a:p>
          <a:p>
            <a:pPr>
              <a:buFontTx/>
              <a:buNone/>
            </a:pPr>
            <a:r>
              <a:rPr lang="en-US" dirty="0" smtClean="0">
                <a:latin typeface="Consolas" charset="0"/>
              </a:rPr>
              <a:t>...</a:t>
            </a:r>
          </a:p>
          <a:p>
            <a:pPr>
              <a:buFontTx/>
              <a:buNone/>
            </a:pPr>
            <a:r>
              <a:rPr lang="en-US" dirty="0" smtClean="0">
                <a:latin typeface="Consolas" charset="0"/>
              </a:rPr>
              <a:t>string s = "hello";</a:t>
            </a:r>
            <a:endParaRPr lang="en-US" dirty="0"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202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54668"/>
            <a:ext cx="8229600" cy="477149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Like in Java, you can concatenate strings using </a:t>
            </a:r>
            <a:r>
              <a:rPr lang="en-US" dirty="0">
                <a:latin typeface="Consolas" charset="0"/>
              </a:rPr>
              <a:t>+</a:t>
            </a:r>
            <a:r>
              <a:rPr lang="en-US" dirty="0"/>
              <a:t> or </a:t>
            </a:r>
            <a:r>
              <a:rPr lang="en-US" dirty="0">
                <a:latin typeface="Consolas" charset="0"/>
              </a:rPr>
              <a:t>+=</a:t>
            </a:r>
            <a:r>
              <a:rPr lang="en-US" dirty="0"/>
              <a:t>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string s1 = </a:t>
            </a:r>
            <a:r>
              <a:rPr lang="en-US" sz="2000" dirty="0" smtClean="0">
                <a:latin typeface="Consolas" charset="0"/>
              </a:rPr>
              <a:t>"</a:t>
            </a:r>
            <a:r>
              <a:rPr lang="en-US" sz="2000" dirty="0" err="1" smtClean="0">
                <a:latin typeface="Consolas" charset="0"/>
              </a:rPr>
              <a:t>Chr</a:t>
            </a:r>
            <a:r>
              <a:rPr lang="en-US" sz="2000" dirty="0" smtClean="0">
                <a:latin typeface="Consolas" charset="0"/>
              </a:rPr>
              <a:t>"</a:t>
            </a:r>
            <a:r>
              <a:rPr lang="en-US" sz="20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s1 </a:t>
            </a:r>
            <a:r>
              <a:rPr lang="en-US" sz="2000" b="1" dirty="0">
                <a:solidFill>
                  <a:schemeClr val="accent2"/>
                </a:solidFill>
                <a:latin typeface="Consolas" charset="0"/>
              </a:rPr>
              <a:t>+=</a:t>
            </a:r>
            <a:r>
              <a:rPr lang="en-US" sz="2000" dirty="0">
                <a:latin typeface="Consolas" charset="0"/>
              </a:rPr>
              <a:t> </a:t>
            </a:r>
            <a:r>
              <a:rPr lang="en-US" sz="2000" dirty="0" smtClean="0">
                <a:latin typeface="Consolas" charset="0"/>
              </a:rPr>
              <a:t>"</a:t>
            </a:r>
            <a:r>
              <a:rPr lang="en-US" sz="2000" dirty="0" smtClean="0">
                <a:latin typeface="Consolas" charset="0"/>
              </a:rPr>
              <a:t>is"</a:t>
            </a:r>
            <a:r>
              <a:rPr lang="en-US" sz="2000" dirty="0">
                <a:latin typeface="Consolas" charset="0"/>
              </a:rPr>
              <a:t>;        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"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Chris”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1200" dirty="0"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/>
              <a:t>Unlike in Java, you can compare strings using relational operators: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800" dirty="0" smtClean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string s2 = </a:t>
            </a:r>
            <a:r>
              <a:rPr lang="en-US" sz="2000" dirty="0" smtClean="0">
                <a:latin typeface="Consolas" charset="0"/>
              </a:rPr>
              <a:t>"</a:t>
            </a:r>
            <a:r>
              <a:rPr lang="en-US" sz="2000" dirty="0" smtClean="0">
                <a:latin typeface="Consolas" charset="0"/>
              </a:rPr>
              <a:t>Megan";        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// == !=  &lt; &lt;=  &gt; &gt;=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if (s2 </a:t>
            </a:r>
            <a:r>
              <a:rPr lang="en-US" sz="2000" b="1" dirty="0" smtClean="0">
                <a:solidFill>
                  <a:schemeClr val="accent2"/>
                </a:solidFill>
                <a:latin typeface="Consolas" charset="0"/>
              </a:rPr>
              <a:t>&gt;</a:t>
            </a:r>
            <a:r>
              <a:rPr lang="en-US" sz="2000" dirty="0" smtClean="0">
                <a:latin typeface="Consolas" charset="0"/>
              </a:rPr>
              <a:t> s1 &amp;&amp; s2 </a:t>
            </a:r>
            <a:r>
              <a:rPr lang="en-US" sz="2000" b="1" dirty="0" smtClean="0">
                <a:solidFill>
                  <a:schemeClr val="accent2"/>
                </a:solidFill>
                <a:latin typeface="Consolas" charset="0"/>
              </a:rPr>
              <a:t>!=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dirty="0" smtClean="0">
                <a:latin typeface="Consolas" charset="0"/>
              </a:rPr>
              <a:t>"</a:t>
            </a:r>
            <a:r>
              <a:rPr lang="en-US" sz="2000" dirty="0" smtClean="0">
                <a:latin typeface="Consolas" charset="0"/>
              </a:rPr>
              <a:t>Keith") { 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// true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...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latin typeface="Consolas" charset="0"/>
            </a:endParaRPr>
          </a:p>
          <a:p>
            <a:pPr lvl="1">
              <a:buFontTx/>
              <a:buNone/>
            </a:pPr>
            <a:endParaRPr lang="en-US" sz="1200" dirty="0">
              <a:latin typeface="Consolas" charset="0"/>
            </a:endParaRPr>
          </a:p>
          <a:p>
            <a:pPr marL="0" indent="0">
              <a:buNone/>
            </a:pPr>
            <a:r>
              <a:rPr lang="en-US" dirty="0"/>
              <a:t>Unlike in Java, strings are mutable and can be </a:t>
            </a:r>
            <a:r>
              <a:rPr lang="en-US" dirty="0" smtClean="0"/>
              <a:t>changed:</a:t>
            </a:r>
            <a:endParaRPr lang="en-US" dirty="0"/>
          </a:p>
          <a:p>
            <a:pPr lvl="1">
              <a:lnSpc>
                <a:spcPct val="80000"/>
              </a:lnSpc>
              <a:buFontTx/>
              <a:buNone/>
            </a:pPr>
            <a:endParaRPr lang="en-US" sz="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s1.</a:t>
            </a:r>
            <a:r>
              <a:rPr lang="en-US" sz="2000" b="1" dirty="0">
                <a:latin typeface="Consolas" charset="0"/>
              </a:rPr>
              <a:t>append</a:t>
            </a:r>
            <a:r>
              <a:rPr lang="en-US" sz="2000" dirty="0">
                <a:latin typeface="Consolas" charset="0"/>
              </a:rPr>
              <a:t>(" </a:t>
            </a:r>
            <a:r>
              <a:rPr lang="en-US" sz="2000" dirty="0" smtClean="0">
                <a:latin typeface="Consolas" charset="0"/>
              </a:rPr>
              <a:t>Piech"</a:t>
            </a:r>
            <a:r>
              <a:rPr lang="en-US" sz="2000" dirty="0">
                <a:latin typeface="Consolas" charset="0"/>
              </a:rPr>
              <a:t>)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s1 is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”Chris Piech"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s1.</a:t>
            </a:r>
            <a:r>
              <a:rPr lang="en-US" sz="2000" b="1" dirty="0">
                <a:latin typeface="Consolas" charset="0"/>
              </a:rPr>
              <a:t>erase</a:t>
            </a:r>
            <a:r>
              <a:rPr lang="en-US" sz="2000" dirty="0">
                <a:latin typeface="Consolas" charset="0"/>
              </a:rPr>
              <a:t>(3, 2);    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s1 is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”</a:t>
            </a:r>
            <a:r>
              <a:rPr lang="en-US" sz="2000" dirty="0" err="1" smtClean="0">
                <a:solidFill>
                  <a:srgbClr val="008000"/>
                </a:solidFill>
                <a:latin typeface="Consolas" charset="0"/>
              </a:rPr>
              <a:t>Chr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 Piech"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s1[6] = 'o';       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s1 is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“</a:t>
            </a:r>
            <a:r>
              <a:rPr lang="en-US" sz="2000" dirty="0" err="1" smtClean="0">
                <a:solidFill>
                  <a:srgbClr val="008000"/>
                </a:solidFill>
                <a:latin typeface="Consolas" charset="0"/>
              </a:rPr>
              <a:t>Chr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 Piech"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solidFill>
                <a:srgbClr val="008000"/>
              </a:solidFill>
              <a:latin typeface="Consolas" charset="0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String Operators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325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589919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endParaRPr lang="en-US" sz="22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string name = "Donald Knuth";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if (</a:t>
            </a:r>
            <a:r>
              <a:rPr lang="en-US" sz="2000" dirty="0" err="1">
                <a:latin typeface="Consolas" charset="0"/>
              </a:rPr>
              <a:t>name.</a:t>
            </a:r>
            <a:r>
              <a:rPr lang="en-US" sz="2000" b="1" dirty="0" err="1">
                <a:latin typeface="Consolas" charset="0"/>
              </a:rPr>
              <a:t>find</a:t>
            </a:r>
            <a:r>
              <a:rPr lang="en-US" sz="2000" dirty="0">
                <a:latin typeface="Consolas" charset="0"/>
              </a:rPr>
              <a:t>("</a:t>
            </a:r>
            <a:r>
              <a:rPr lang="en-US" sz="2000" dirty="0" err="1" smtClean="0">
                <a:latin typeface="Consolas" charset="0"/>
              </a:rPr>
              <a:t>Knu</a:t>
            </a:r>
            <a:r>
              <a:rPr lang="en-US" sz="2000" dirty="0" smtClean="0">
                <a:latin typeface="Consolas" charset="0"/>
              </a:rPr>
              <a:t>"</a:t>
            </a:r>
            <a:r>
              <a:rPr lang="en-US" sz="2000" dirty="0">
                <a:latin typeface="Consolas" charset="0"/>
              </a:rPr>
              <a:t>) != </a:t>
            </a:r>
            <a:r>
              <a:rPr lang="en-US" sz="2000" dirty="0" smtClean="0">
                <a:latin typeface="Consolas" charset="0"/>
              </a:rPr>
              <a:t>0) </a:t>
            </a:r>
            <a:r>
              <a:rPr lang="en-US" sz="2000" dirty="0">
                <a:latin typeface="Consolas" charset="0"/>
              </a:rPr>
              <a:t>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name.</a:t>
            </a:r>
            <a:r>
              <a:rPr lang="en-US" sz="2000" b="1" dirty="0" err="1">
                <a:latin typeface="Consolas" charset="0"/>
              </a:rPr>
              <a:t>erase</a:t>
            </a:r>
            <a:r>
              <a:rPr lang="en-US" sz="2000" dirty="0">
                <a:latin typeface="Consolas" charset="0"/>
              </a:rPr>
              <a:t>(7, 5);       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"Donald"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graphicFrame>
        <p:nvGraphicFramePr>
          <p:cNvPr id="199684" name="Group 4"/>
          <p:cNvGraphicFramePr>
            <a:graphicFrameLocks noGrp="1"/>
          </p:cNvGraphicFramePr>
          <p:nvPr/>
        </p:nvGraphicFramePr>
        <p:xfrm>
          <a:off x="152400" y="1371600"/>
          <a:ext cx="8845550" cy="3895272"/>
        </p:xfrm>
        <a:graphic>
          <a:graphicData uri="http://schemas.openxmlformats.org/drawingml/2006/table">
            <a:tbl>
              <a:tblPr/>
              <a:tblGrid>
                <a:gridCol w="3733800"/>
                <a:gridCol w="5111750"/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Member function name</a:t>
                      </a:r>
                    </a:p>
                  </a:txBody>
                  <a:tcPr marL="91436" marR="91436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Description</a:t>
                      </a:r>
                    </a:p>
                  </a:txBody>
                  <a:tcPr marL="91436" marR="91436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.append(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str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91436" marR="91436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 text to the end of a string</a:t>
                      </a:r>
                    </a:p>
                  </a:txBody>
                  <a:tcPr marL="91436" marR="91436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.compare(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str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91436" marR="91436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return -1, 0, or 1 depending on relative ordering</a:t>
                      </a:r>
                    </a:p>
                  </a:txBody>
                  <a:tcPr marL="91436" marR="91436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.erase(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index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length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91436" marR="91436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delete text from a string starting at given index</a:t>
                      </a:r>
                    </a:p>
                  </a:txBody>
                  <a:tcPr marL="91436" marR="91436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.find(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str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.rfind(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str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91436" marR="91436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first or last index where the start of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str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appears in this string (returns 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string::npos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if not found)</a:t>
                      </a:r>
                    </a:p>
                  </a:txBody>
                  <a:tcPr marL="91436" marR="91436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.insert(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index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str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91436" marR="91436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add text into a string at a given index</a:t>
                      </a:r>
                    </a:p>
                  </a:txBody>
                  <a:tcPr marL="91436" marR="91436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.length()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 or 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.size()</a:t>
                      </a:r>
                    </a:p>
                  </a:txBody>
                  <a:tcPr marL="91436" marR="91436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number of characters in this string</a:t>
                      </a:r>
                    </a:p>
                  </a:txBody>
                  <a:tcPr marL="91436" marR="91436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.replace(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index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len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str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91436" marR="91436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replaces 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len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chars at given index with new text</a:t>
                      </a:r>
                    </a:p>
                  </a:txBody>
                  <a:tcPr marL="91436" marR="91436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5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.substr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start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, 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length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  or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.substr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start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91436" marR="91436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the next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length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characters beginning at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start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(inclusive); if 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length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0"/>
                          <a:cs typeface="Times New Roman" charset="0"/>
                        </a:rPr>
                        <a:t> omitted, grabs till end of string</a:t>
                      </a:r>
                    </a:p>
                  </a:txBody>
                  <a:tcPr marL="91436" marR="91436"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String Functions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2473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Two Kinds of Strings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Decagon 3"/>
          <p:cNvSpPr/>
          <p:nvPr/>
        </p:nvSpPr>
        <p:spPr>
          <a:xfrm>
            <a:off x="2286000" y="1651000"/>
            <a:ext cx="4699000" cy="4699000"/>
          </a:xfrm>
          <a:prstGeom prst="decagon">
            <a:avLst/>
          </a:prstGeom>
          <a:solidFill>
            <a:schemeClr val="accent3">
              <a:lumMod val="20000"/>
              <a:lumOff val="80000"/>
            </a:schemeClr>
          </a:solidFill>
          <a:ln w="381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8112" y="1044222"/>
            <a:ext cx="117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Strings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414889" y="2046111"/>
            <a:ext cx="959555" cy="4289778"/>
          </a:xfrm>
          <a:custGeom>
            <a:avLst/>
            <a:gdLst>
              <a:gd name="connsiteX0" fmla="*/ 0 w 959555"/>
              <a:gd name="connsiteY0" fmla="*/ 0 h 4289778"/>
              <a:gd name="connsiteX1" fmla="*/ 14111 w 959555"/>
              <a:gd name="connsiteY1" fmla="*/ 169333 h 4289778"/>
              <a:gd name="connsiteX2" fmla="*/ 42333 w 959555"/>
              <a:gd name="connsiteY2" fmla="*/ 239889 h 4289778"/>
              <a:gd name="connsiteX3" fmla="*/ 84667 w 959555"/>
              <a:gd name="connsiteY3" fmla="*/ 366889 h 4289778"/>
              <a:gd name="connsiteX4" fmla="*/ 98778 w 959555"/>
              <a:gd name="connsiteY4" fmla="*/ 437445 h 4289778"/>
              <a:gd name="connsiteX5" fmla="*/ 112889 w 959555"/>
              <a:gd name="connsiteY5" fmla="*/ 479778 h 4289778"/>
              <a:gd name="connsiteX6" fmla="*/ 141111 w 959555"/>
              <a:gd name="connsiteY6" fmla="*/ 719667 h 4289778"/>
              <a:gd name="connsiteX7" fmla="*/ 155222 w 959555"/>
              <a:gd name="connsiteY7" fmla="*/ 762000 h 4289778"/>
              <a:gd name="connsiteX8" fmla="*/ 268111 w 959555"/>
              <a:gd name="connsiteY8" fmla="*/ 903111 h 4289778"/>
              <a:gd name="connsiteX9" fmla="*/ 338667 w 959555"/>
              <a:gd name="connsiteY9" fmla="*/ 1001889 h 4289778"/>
              <a:gd name="connsiteX10" fmla="*/ 381000 w 959555"/>
              <a:gd name="connsiteY10" fmla="*/ 1072445 h 4289778"/>
              <a:gd name="connsiteX11" fmla="*/ 437444 w 959555"/>
              <a:gd name="connsiteY11" fmla="*/ 1128889 h 4289778"/>
              <a:gd name="connsiteX12" fmla="*/ 536222 w 959555"/>
              <a:gd name="connsiteY12" fmla="*/ 1326445 h 4289778"/>
              <a:gd name="connsiteX13" fmla="*/ 578555 w 959555"/>
              <a:gd name="connsiteY13" fmla="*/ 1439333 h 4289778"/>
              <a:gd name="connsiteX14" fmla="*/ 649111 w 959555"/>
              <a:gd name="connsiteY14" fmla="*/ 1665111 h 4289778"/>
              <a:gd name="connsiteX15" fmla="*/ 663222 w 959555"/>
              <a:gd name="connsiteY15" fmla="*/ 1735667 h 4289778"/>
              <a:gd name="connsiteX16" fmla="*/ 691444 w 959555"/>
              <a:gd name="connsiteY16" fmla="*/ 1848556 h 4289778"/>
              <a:gd name="connsiteX17" fmla="*/ 733778 w 959555"/>
              <a:gd name="connsiteY17" fmla="*/ 2017889 h 4289778"/>
              <a:gd name="connsiteX18" fmla="*/ 762000 w 959555"/>
              <a:gd name="connsiteY18" fmla="*/ 2173111 h 4289778"/>
              <a:gd name="connsiteX19" fmla="*/ 776111 w 959555"/>
              <a:gd name="connsiteY19" fmla="*/ 2229556 h 4289778"/>
              <a:gd name="connsiteX20" fmla="*/ 804333 w 959555"/>
              <a:gd name="connsiteY20" fmla="*/ 2286000 h 4289778"/>
              <a:gd name="connsiteX21" fmla="*/ 818444 w 959555"/>
              <a:gd name="connsiteY21" fmla="*/ 2596445 h 4289778"/>
              <a:gd name="connsiteX22" fmla="*/ 846667 w 959555"/>
              <a:gd name="connsiteY22" fmla="*/ 2695222 h 4289778"/>
              <a:gd name="connsiteX23" fmla="*/ 903111 w 959555"/>
              <a:gd name="connsiteY23" fmla="*/ 2878667 h 4289778"/>
              <a:gd name="connsiteX24" fmla="*/ 917222 w 959555"/>
              <a:gd name="connsiteY24" fmla="*/ 2977445 h 4289778"/>
              <a:gd name="connsiteX25" fmla="*/ 931333 w 959555"/>
              <a:gd name="connsiteY25" fmla="*/ 3033889 h 4289778"/>
              <a:gd name="connsiteX26" fmla="*/ 959555 w 959555"/>
              <a:gd name="connsiteY26" fmla="*/ 3160889 h 4289778"/>
              <a:gd name="connsiteX27" fmla="*/ 931333 w 959555"/>
              <a:gd name="connsiteY27" fmla="*/ 3908778 h 4289778"/>
              <a:gd name="connsiteX28" fmla="*/ 917222 w 959555"/>
              <a:gd name="connsiteY28" fmla="*/ 3979333 h 4289778"/>
              <a:gd name="connsiteX29" fmla="*/ 903111 w 959555"/>
              <a:gd name="connsiteY29" fmla="*/ 4078111 h 4289778"/>
              <a:gd name="connsiteX30" fmla="*/ 818444 w 959555"/>
              <a:gd name="connsiteY30" fmla="*/ 4120445 h 4289778"/>
              <a:gd name="connsiteX31" fmla="*/ 846667 w 959555"/>
              <a:gd name="connsiteY31" fmla="*/ 4148667 h 4289778"/>
              <a:gd name="connsiteX32" fmla="*/ 889000 w 959555"/>
              <a:gd name="connsiteY32" fmla="*/ 4233333 h 4289778"/>
              <a:gd name="connsiteX33" fmla="*/ 889000 w 959555"/>
              <a:gd name="connsiteY33" fmla="*/ 4289778 h 428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59555" h="4289778">
                <a:moveTo>
                  <a:pt x="0" y="0"/>
                </a:moveTo>
                <a:cubicBezTo>
                  <a:pt x="4704" y="56444"/>
                  <a:pt x="4268" y="113555"/>
                  <a:pt x="14111" y="169333"/>
                </a:cubicBezTo>
                <a:cubicBezTo>
                  <a:pt x="18513" y="194278"/>
                  <a:pt x="34323" y="215859"/>
                  <a:pt x="42333" y="239889"/>
                </a:cubicBezTo>
                <a:cubicBezTo>
                  <a:pt x="103089" y="422160"/>
                  <a:pt x="-3659" y="146079"/>
                  <a:pt x="84667" y="366889"/>
                </a:cubicBezTo>
                <a:cubicBezTo>
                  <a:pt x="89371" y="390408"/>
                  <a:pt x="92961" y="414177"/>
                  <a:pt x="98778" y="437445"/>
                </a:cubicBezTo>
                <a:cubicBezTo>
                  <a:pt x="102386" y="451875"/>
                  <a:pt x="110785" y="465053"/>
                  <a:pt x="112889" y="479778"/>
                </a:cubicBezTo>
                <a:cubicBezTo>
                  <a:pt x="131633" y="610984"/>
                  <a:pt x="117334" y="612670"/>
                  <a:pt x="141111" y="719667"/>
                </a:cubicBezTo>
                <a:cubicBezTo>
                  <a:pt x="144338" y="734187"/>
                  <a:pt x="148570" y="748696"/>
                  <a:pt x="155222" y="762000"/>
                </a:cubicBezTo>
                <a:cubicBezTo>
                  <a:pt x="231093" y="913743"/>
                  <a:pt x="158242" y="749294"/>
                  <a:pt x="268111" y="903111"/>
                </a:cubicBezTo>
                <a:cubicBezTo>
                  <a:pt x="291630" y="936037"/>
                  <a:pt x="316222" y="968222"/>
                  <a:pt x="338667" y="1001889"/>
                </a:cubicBezTo>
                <a:cubicBezTo>
                  <a:pt x="353881" y="1024710"/>
                  <a:pt x="364161" y="1050795"/>
                  <a:pt x="381000" y="1072445"/>
                </a:cubicBezTo>
                <a:cubicBezTo>
                  <a:pt x="397336" y="1093448"/>
                  <a:pt x="418629" y="1110074"/>
                  <a:pt x="437444" y="1128889"/>
                </a:cubicBezTo>
                <a:cubicBezTo>
                  <a:pt x="502850" y="1325101"/>
                  <a:pt x="415369" y="1084738"/>
                  <a:pt x="536222" y="1326445"/>
                </a:cubicBezTo>
                <a:cubicBezTo>
                  <a:pt x="554195" y="1362390"/>
                  <a:pt x="565179" y="1401436"/>
                  <a:pt x="578555" y="1439333"/>
                </a:cubicBezTo>
                <a:cubicBezTo>
                  <a:pt x="601518" y="1504394"/>
                  <a:pt x="631805" y="1595888"/>
                  <a:pt x="649111" y="1665111"/>
                </a:cubicBezTo>
                <a:cubicBezTo>
                  <a:pt x="654928" y="1688379"/>
                  <a:pt x="657829" y="1712297"/>
                  <a:pt x="663222" y="1735667"/>
                </a:cubicBezTo>
                <a:cubicBezTo>
                  <a:pt x="671944" y="1773461"/>
                  <a:pt x="681450" y="1811078"/>
                  <a:pt x="691444" y="1848556"/>
                </a:cubicBezTo>
                <a:cubicBezTo>
                  <a:pt x="722736" y="1965898"/>
                  <a:pt x="715417" y="1916904"/>
                  <a:pt x="733778" y="2017889"/>
                </a:cubicBezTo>
                <a:cubicBezTo>
                  <a:pt x="749096" y="2102140"/>
                  <a:pt x="744571" y="2094681"/>
                  <a:pt x="762000" y="2173111"/>
                </a:cubicBezTo>
                <a:cubicBezTo>
                  <a:pt x="766207" y="2192043"/>
                  <a:pt x="769301" y="2211397"/>
                  <a:pt x="776111" y="2229556"/>
                </a:cubicBezTo>
                <a:cubicBezTo>
                  <a:pt x="783497" y="2249252"/>
                  <a:pt x="794926" y="2267185"/>
                  <a:pt x="804333" y="2286000"/>
                </a:cubicBezTo>
                <a:cubicBezTo>
                  <a:pt x="809037" y="2389482"/>
                  <a:pt x="807785" y="2493406"/>
                  <a:pt x="818444" y="2596445"/>
                </a:cubicBezTo>
                <a:cubicBezTo>
                  <a:pt x="821968" y="2630507"/>
                  <a:pt x="839951" y="2661644"/>
                  <a:pt x="846667" y="2695222"/>
                </a:cubicBezTo>
                <a:cubicBezTo>
                  <a:pt x="879943" y="2861598"/>
                  <a:pt x="829867" y="2756592"/>
                  <a:pt x="903111" y="2878667"/>
                </a:cubicBezTo>
                <a:cubicBezTo>
                  <a:pt x="907815" y="2911593"/>
                  <a:pt x="911272" y="2944721"/>
                  <a:pt x="917222" y="2977445"/>
                </a:cubicBezTo>
                <a:cubicBezTo>
                  <a:pt x="920691" y="2996526"/>
                  <a:pt x="927126" y="3014957"/>
                  <a:pt x="931333" y="3033889"/>
                </a:cubicBezTo>
                <a:cubicBezTo>
                  <a:pt x="967162" y="3195120"/>
                  <a:pt x="925141" y="3023235"/>
                  <a:pt x="959555" y="3160889"/>
                </a:cubicBezTo>
                <a:cubicBezTo>
                  <a:pt x="954189" y="3396976"/>
                  <a:pt x="966306" y="3663963"/>
                  <a:pt x="931333" y="3908778"/>
                </a:cubicBezTo>
                <a:cubicBezTo>
                  <a:pt x="927941" y="3932521"/>
                  <a:pt x="921165" y="3955675"/>
                  <a:pt x="917222" y="3979333"/>
                </a:cubicBezTo>
                <a:cubicBezTo>
                  <a:pt x="911754" y="4012141"/>
                  <a:pt x="916619" y="4047717"/>
                  <a:pt x="903111" y="4078111"/>
                </a:cubicBezTo>
                <a:cubicBezTo>
                  <a:pt x="893597" y="4099518"/>
                  <a:pt x="837227" y="4114184"/>
                  <a:pt x="818444" y="4120445"/>
                </a:cubicBezTo>
                <a:cubicBezTo>
                  <a:pt x="827852" y="4129852"/>
                  <a:pt x="838356" y="4138278"/>
                  <a:pt x="846667" y="4148667"/>
                </a:cubicBezTo>
                <a:cubicBezTo>
                  <a:pt x="866108" y="4172968"/>
                  <a:pt x="884464" y="4201581"/>
                  <a:pt x="889000" y="4233333"/>
                </a:cubicBezTo>
                <a:cubicBezTo>
                  <a:pt x="891661" y="4251959"/>
                  <a:pt x="889000" y="4270963"/>
                  <a:pt x="889000" y="4289778"/>
                </a:cubicBezTo>
              </a:path>
            </a:pathLst>
          </a:custGeom>
          <a:ln>
            <a:solidFill>
              <a:srgbClr val="9BBB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5775" y="484011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C-Strings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0281" y="3511223"/>
            <a:ext cx="122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 Strings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6997" y="1415282"/>
            <a:ext cx="2638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Any string literal such as </a:t>
            </a:r>
            <a:r>
              <a:rPr lang="en-US" b="1" dirty="0" smtClean="0">
                <a:solidFill>
                  <a:srgbClr val="0000FF"/>
                </a:solidFill>
                <a:latin typeface="Consolas" charset="0"/>
              </a:rPr>
              <a:t>"hi there"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a C string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989667" y="2215444"/>
            <a:ext cx="1042974" cy="903112"/>
          </a:xfrm>
          <a:custGeom>
            <a:avLst/>
            <a:gdLst>
              <a:gd name="connsiteX0" fmla="*/ 14111 w 1042974"/>
              <a:gd name="connsiteY0" fmla="*/ 0 h 903112"/>
              <a:gd name="connsiteX1" fmla="*/ 0 w 1042974"/>
              <a:gd name="connsiteY1" fmla="*/ 169334 h 903112"/>
              <a:gd name="connsiteX2" fmla="*/ 42333 w 1042974"/>
              <a:gd name="connsiteY2" fmla="*/ 254000 h 903112"/>
              <a:gd name="connsiteX3" fmla="*/ 127000 w 1042974"/>
              <a:gd name="connsiteY3" fmla="*/ 338667 h 903112"/>
              <a:gd name="connsiteX4" fmla="*/ 211666 w 1042974"/>
              <a:gd name="connsiteY4" fmla="*/ 409223 h 903112"/>
              <a:gd name="connsiteX5" fmla="*/ 225777 w 1042974"/>
              <a:gd name="connsiteY5" fmla="*/ 451556 h 903112"/>
              <a:gd name="connsiteX6" fmla="*/ 268111 w 1042974"/>
              <a:gd name="connsiteY6" fmla="*/ 493889 h 903112"/>
              <a:gd name="connsiteX7" fmla="*/ 381000 w 1042974"/>
              <a:gd name="connsiteY7" fmla="*/ 564445 h 903112"/>
              <a:gd name="connsiteX8" fmla="*/ 423333 w 1042974"/>
              <a:gd name="connsiteY8" fmla="*/ 578556 h 903112"/>
              <a:gd name="connsiteX9" fmla="*/ 536222 w 1042974"/>
              <a:gd name="connsiteY9" fmla="*/ 635000 h 903112"/>
              <a:gd name="connsiteX10" fmla="*/ 564444 w 1042974"/>
              <a:gd name="connsiteY10" fmla="*/ 663223 h 903112"/>
              <a:gd name="connsiteX11" fmla="*/ 606777 w 1042974"/>
              <a:gd name="connsiteY11" fmla="*/ 677334 h 903112"/>
              <a:gd name="connsiteX12" fmla="*/ 663222 w 1042974"/>
              <a:gd name="connsiteY12" fmla="*/ 705556 h 903112"/>
              <a:gd name="connsiteX13" fmla="*/ 719666 w 1042974"/>
              <a:gd name="connsiteY13" fmla="*/ 747889 h 903112"/>
              <a:gd name="connsiteX14" fmla="*/ 790222 w 1042974"/>
              <a:gd name="connsiteY14" fmla="*/ 762000 h 903112"/>
              <a:gd name="connsiteX15" fmla="*/ 945444 w 1042974"/>
              <a:gd name="connsiteY15" fmla="*/ 790223 h 903112"/>
              <a:gd name="connsiteX16" fmla="*/ 987777 w 1042974"/>
              <a:gd name="connsiteY16" fmla="*/ 818445 h 903112"/>
              <a:gd name="connsiteX17" fmla="*/ 1016000 w 1042974"/>
              <a:gd name="connsiteY17" fmla="*/ 663223 h 903112"/>
              <a:gd name="connsiteX18" fmla="*/ 1001889 w 1042974"/>
              <a:gd name="connsiteY18" fmla="*/ 860778 h 903112"/>
              <a:gd name="connsiteX19" fmla="*/ 959555 w 1042974"/>
              <a:gd name="connsiteY19" fmla="*/ 874889 h 903112"/>
              <a:gd name="connsiteX20" fmla="*/ 874889 w 1042974"/>
              <a:gd name="connsiteY20" fmla="*/ 889000 h 903112"/>
              <a:gd name="connsiteX21" fmla="*/ 804333 w 1042974"/>
              <a:gd name="connsiteY21" fmla="*/ 903112 h 90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2974" h="903112">
                <a:moveTo>
                  <a:pt x="14111" y="0"/>
                </a:moveTo>
                <a:cubicBezTo>
                  <a:pt x="9407" y="56445"/>
                  <a:pt x="0" y="112694"/>
                  <a:pt x="0" y="169334"/>
                </a:cubicBezTo>
                <a:cubicBezTo>
                  <a:pt x="0" y="193852"/>
                  <a:pt x="28064" y="237947"/>
                  <a:pt x="42333" y="254000"/>
                </a:cubicBezTo>
                <a:cubicBezTo>
                  <a:pt x="68849" y="283831"/>
                  <a:pt x="93791" y="316528"/>
                  <a:pt x="127000" y="338667"/>
                </a:cubicBezTo>
                <a:cubicBezTo>
                  <a:pt x="185938" y="377959"/>
                  <a:pt x="157341" y="354897"/>
                  <a:pt x="211666" y="409223"/>
                </a:cubicBezTo>
                <a:cubicBezTo>
                  <a:pt x="216370" y="423334"/>
                  <a:pt x="217526" y="439180"/>
                  <a:pt x="225777" y="451556"/>
                </a:cubicBezTo>
                <a:cubicBezTo>
                  <a:pt x="236847" y="468160"/>
                  <a:pt x="252959" y="480902"/>
                  <a:pt x="268111" y="493889"/>
                </a:cubicBezTo>
                <a:cubicBezTo>
                  <a:pt x="308632" y="528621"/>
                  <a:pt x="332813" y="543794"/>
                  <a:pt x="381000" y="564445"/>
                </a:cubicBezTo>
                <a:cubicBezTo>
                  <a:pt x="394672" y="570304"/>
                  <a:pt x="409792" y="572401"/>
                  <a:pt x="423333" y="578556"/>
                </a:cubicBezTo>
                <a:cubicBezTo>
                  <a:pt x="461633" y="595965"/>
                  <a:pt x="536222" y="635000"/>
                  <a:pt x="536222" y="635000"/>
                </a:cubicBezTo>
                <a:cubicBezTo>
                  <a:pt x="545629" y="644408"/>
                  <a:pt x="553036" y="656378"/>
                  <a:pt x="564444" y="663223"/>
                </a:cubicBezTo>
                <a:cubicBezTo>
                  <a:pt x="577199" y="670876"/>
                  <a:pt x="593105" y="671475"/>
                  <a:pt x="606777" y="677334"/>
                </a:cubicBezTo>
                <a:cubicBezTo>
                  <a:pt x="626112" y="685620"/>
                  <a:pt x="645384" y="694407"/>
                  <a:pt x="663222" y="705556"/>
                </a:cubicBezTo>
                <a:cubicBezTo>
                  <a:pt x="683166" y="718021"/>
                  <a:pt x="698175" y="738337"/>
                  <a:pt x="719666" y="747889"/>
                </a:cubicBezTo>
                <a:cubicBezTo>
                  <a:pt x="741583" y="757630"/>
                  <a:pt x="766624" y="757709"/>
                  <a:pt x="790222" y="762000"/>
                </a:cubicBezTo>
                <a:cubicBezTo>
                  <a:pt x="988803" y="798107"/>
                  <a:pt x="771174" y="755369"/>
                  <a:pt x="945444" y="790223"/>
                </a:cubicBezTo>
                <a:cubicBezTo>
                  <a:pt x="959555" y="799630"/>
                  <a:pt x="972608" y="810861"/>
                  <a:pt x="987777" y="818445"/>
                </a:cubicBezTo>
                <a:cubicBezTo>
                  <a:pt x="1085237" y="867174"/>
                  <a:pt x="1026045" y="783760"/>
                  <a:pt x="1016000" y="663223"/>
                </a:cubicBezTo>
                <a:cubicBezTo>
                  <a:pt x="1011296" y="729075"/>
                  <a:pt x="1018900" y="796988"/>
                  <a:pt x="1001889" y="860778"/>
                </a:cubicBezTo>
                <a:cubicBezTo>
                  <a:pt x="998056" y="875150"/>
                  <a:pt x="974075" y="871662"/>
                  <a:pt x="959555" y="874889"/>
                </a:cubicBezTo>
                <a:cubicBezTo>
                  <a:pt x="931625" y="881096"/>
                  <a:pt x="903039" y="883882"/>
                  <a:pt x="874889" y="889000"/>
                </a:cubicBezTo>
                <a:cubicBezTo>
                  <a:pt x="851291" y="893291"/>
                  <a:pt x="804333" y="903112"/>
                  <a:pt x="804333" y="903112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53389" y="1705171"/>
            <a:ext cx="2469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charset="0"/>
              </a:rPr>
              <a:t>s</a:t>
            </a:r>
            <a:r>
              <a:rPr lang="en-US" dirty="0" smtClean="0">
                <a:latin typeface="Consolas" charset="0"/>
              </a:rPr>
              <a:t>tring x = </a:t>
            </a:r>
            <a:r>
              <a:rPr lang="en-US" b="1" dirty="0" smtClean="0">
                <a:solidFill>
                  <a:srgbClr val="0000FF"/>
                </a:solidFill>
                <a:latin typeface="Consolas" charset="0"/>
              </a:rPr>
              <a:t>"text”</a:t>
            </a:r>
            <a:r>
              <a:rPr lang="en-US" dirty="0" smtClean="0">
                <a:latin typeface="Consolas" charset="0"/>
              </a:rPr>
              <a:t>;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5813535" y="2159000"/>
            <a:ext cx="1566576" cy="705556"/>
          </a:xfrm>
          <a:custGeom>
            <a:avLst/>
            <a:gdLst>
              <a:gd name="connsiteX0" fmla="*/ 1566576 w 1566576"/>
              <a:gd name="connsiteY0" fmla="*/ 0 h 705556"/>
              <a:gd name="connsiteX1" fmla="*/ 1354909 w 1566576"/>
              <a:gd name="connsiteY1" fmla="*/ 112889 h 705556"/>
              <a:gd name="connsiteX2" fmla="*/ 1256132 w 1566576"/>
              <a:gd name="connsiteY2" fmla="*/ 141111 h 705556"/>
              <a:gd name="connsiteX3" fmla="*/ 1115021 w 1566576"/>
              <a:gd name="connsiteY3" fmla="*/ 197556 h 705556"/>
              <a:gd name="connsiteX4" fmla="*/ 1030354 w 1566576"/>
              <a:gd name="connsiteY4" fmla="*/ 211667 h 705556"/>
              <a:gd name="connsiteX5" fmla="*/ 762243 w 1566576"/>
              <a:gd name="connsiteY5" fmla="*/ 254000 h 705556"/>
              <a:gd name="connsiteX6" fmla="*/ 635243 w 1566576"/>
              <a:gd name="connsiteY6" fmla="*/ 282222 h 705556"/>
              <a:gd name="connsiteX7" fmla="*/ 578798 w 1566576"/>
              <a:gd name="connsiteY7" fmla="*/ 296333 h 705556"/>
              <a:gd name="connsiteX8" fmla="*/ 423576 w 1566576"/>
              <a:gd name="connsiteY8" fmla="*/ 324556 h 705556"/>
              <a:gd name="connsiteX9" fmla="*/ 381243 w 1566576"/>
              <a:gd name="connsiteY9" fmla="*/ 338667 h 705556"/>
              <a:gd name="connsiteX10" fmla="*/ 268354 w 1566576"/>
              <a:gd name="connsiteY10" fmla="*/ 366889 h 705556"/>
              <a:gd name="connsiteX11" fmla="*/ 226021 w 1566576"/>
              <a:gd name="connsiteY11" fmla="*/ 395111 h 705556"/>
              <a:gd name="connsiteX12" fmla="*/ 155465 w 1566576"/>
              <a:gd name="connsiteY12" fmla="*/ 451556 h 705556"/>
              <a:gd name="connsiteX13" fmla="*/ 127243 w 1566576"/>
              <a:gd name="connsiteY13" fmla="*/ 493889 h 705556"/>
              <a:gd name="connsiteX14" fmla="*/ 84909 w 1566576"/>
              <a:gd name="connsiteY14" fmla="*/ 522111 h 705556"/>
              <a:gd name="connsiteX15" fmla="*/ 28465 w 1566576"/>
              <a:gd name="connsiteY15" fmla="*/ 606778 h 705556"/>
              <a:gd name="connsiteX16" fmla="*/ 243 w 1566576"/>
              <a:gd name="connsiteY16" fmla="*/ 550333 h 705556"/>
              <a:gd name="connsiteX17" fmla="*/ 14354 w 1566576"/>
              <a:gd name="connsiteY17" fmla="*/ 508000 h 705556"/>
              <a:gd name="connsiteX18" fmla="*/ 28465 w 1566576"/>
              <a:gd name="connsiteY18" fmla="*/ 649111 h 705556"/>
              <a:gd name="connsiteX19" fmla="*/ 240132 w 1566576"/>
              <a:gd name="connsiteY19" fmla="*/ 663222 h 705556"/>
              <a:gd name="connsiteX20" fmla="*/ 296576 w 1566576"/>
              <a:gd name="connsiteY20" fmla="*/ 677333 h 705556"/>
              <a:gd name="connsiteX21" fmla="*/ 381243 w 1566576"/>
              <a:gd name="connsiteY21" fmla="*/ 705556 h 70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66576" h="705556">
                <a:moveTo>
                  <a:pt x="1566576" y="0"/>
                </a:moveTo>
                <a:cubicBezTo>
                  <a:pt x="1469511" y="58239"/>
                  <a:pt x="1446026" y="82517"/>
                  <a:pt x="1354909" y="112889"/>
                </a:cubicBezTo>
                <a:cubicBezTo>
                  <a:pt x="1322423" y="123718"/>
                  <a:pt x="1288423" y="129714"/>
                  <a:pt x="1256132" y="141111"/>
                </a:cubicBezTo>
                <a:cubicBezTo>
                  <a:pt x="1208360" y="157972"/>
                  <a:pt x="1164992" y="189228"/>
                  <a:pt x="1115021" y="197556"/>
                </a:cubicBezTo>
                <a:lnTo>
                  <a:pt x="1030354" y="211667"/>
                </a:lnTo>
                <a:cubicBezTo>
                  <a:pt x="904670" y="231003"/>
                  <a:pt x="913214" y="225244"/>
                  <a:pt x="762243" y="254000"/>
                </a:cubicBezTo>
                <a:cubicBezTo>
                  <a:pt x="719643" y="262114"/>
                  <a:pt x="677498" y="272471"/>
                  <a:pt x="635243" y="282222"/>
                </a:cubicBezTo>
                <a:cubicBezTo>
                  <a:pt x="616346" y="286583"/>
                  <a:pt x="597879" y="292864"/>
                  <a:pt x="578798" y="296333"/>
                </a:cubicBezTo>
                <a:cubicBezTo>
                  <a:pt x="468869" y="316320"/>
                  <a:pt x="507595" y="300550"/>
                  <a:pt x="423576" y="324556"/>
                </a:cubicBezTo>
                <a:cubicBezTo>
                  <a:pt x="409274" y="328642"/>
                  <a:pt x="395593" y="334753"/>
                  <a:pt x="381243" y="338667"/>
                </a:cubicBezTo>
                <a:cubicBezTo>
                  <a:pt x="343822" y="348873"/>
                  <a:pt x="268354" y="366889"/>
                  <a:pt x="268354" y="366889"/>
                </a:cubicBezTo>
                <a:cubicBezTo>
                  <a:pt x="254243" y="376296"/>
                  <a:pt x="239264" y="384517"/>
                  <a:pt x="226021" y="395111"/>
                </a:cubicBezTo>
                <a:cubicBezTo>
                  <a:pt x="125474" y="475547"/>
                  <a:pt x="285775" y="364679"/>
                  <a:pt x="155465" y="451556"/>
                </a:cubicBezTo>
                <a:cubicBezTo>
                  <a:pt x="146058" y="465667"/>
                  <a:pt x="139235" y="481897"/>
                  <a:pt x="127243" y="493889"/>
                </a:cubicBezTo>
                <a:cubicBezTo>
                  <a:pt x="115251" y="505881"/>
                  <a:pt x="96077" y="509348"/>
                  <a:pt x="84909" y="522111"/>
                </a:cubicBezTo>
                <a:cubicBezTo>
                  <a:pt x="62573" y="547638"/>
                  <a:pt x="28465" y="606778"/>
                  <a:pt x="28465" y="606778"/>
                </a:cubicBezTo>
                <a:cubicBezTo>
                  <a:pt x="19058" y="587963"/>
                  <a:pt x="3218" y="571157"/>
                  <a:pt x="243" y="550333"/>
                </a:cubicBezTo>
                <a:cubicBezTo>
                  <a:pt x="-1861" y="535608"/>
                  <a:pt x="10268" y="493698"/>
                  <a:pt x="14354" y="508000"/>
                </a:cubicBezTo>
                <a:cubicBezTo>
                  <a:pt x="27340" y="553453"/>
                  <a:pt x="-10489" y="622330"/>
                  <a:pt x="28465" y="649111"/>
                </a:cubicBezTo>
                <a:cubicBezTo>
                  <a:pt x="86735" y="689171"/>
                  <a:pt x="169576" y="658518"/>
                  <a:pt x="240132" y="663222"/>
                </a:cubicBezTo>
                <a:cubicBezTo>
                  <a:pt x="258947" y="667926"/>
                  <a:pt x="278000" y="671760"/>
                  <a:pt x="296576" y="677333"/>
                </a:cubicBezTo>
                <a:cubicBezTo>
                  <a:pt x="325070" y="685881"/>
                  <a:pt x="381243" y="705556"/>
                  <a:pt x="381243" y="70555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81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Aside: Common Bugs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277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9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Announcements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3312" y="3913846"/>
            <a:ext cx="7150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Monday extra office hours with Megan! Gates 104 from</a:t>
            </a:r>
          </a:p>
          <a:p>
            <a:r>
              <a:rPr lang="en-US" sz="2400" dirty="0" smtClean="0"/>
              <a:t>10am to 11am.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63312" y="5246841"/>
            <a:ext cx="73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Chris office hours are moved to Friday 2:30pm to 3:30pm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363312" y="1386518"/>
            <a:ext cx="4723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You can start Life now. Due Jan 15th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363312" y="2465516"/>
            <a:ext cx="7326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 would recommend getting QT creator installed on your computer.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45" y="750388"/>
            <a:ext cx="1738488" cy="1738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45" y="1930540"/>
            <a:ext cx="1738488" cy="17384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45" y="3336468"/>
            <a:ext cx="1738488" cy="17384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45" y="4629509"/>
            <a:ext cx="1738488" cy="17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247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charset="0"/>
              </a:rPr>
              <a:t>string s = </a:t>
            </a:r>
            <a:r>
              <a:rPr lang="en-US" sz="2000" dirty="0">
                <a:solidFill>
                  <a:srgbClr val="800000"/>
                </a:solidFill>
                <a:latin typeface="Consolas" charset="0"/>
              </a:rPr>
              <a:t>"hi" + "</a:t>
            </a:r>
            <a:r>
              <a:rPr lang="en-US" sz="2000" dirty="0" smtClean="0">
                <a:solidFill>
                  <a:srgbClr val="800000"/>
                </a:solidFill>
                <a:latin typeface="Consolas" charset="0"/>
              </a:rPr>
              <a:t>there”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/>
              <a:t>Does </a:t>
            </a:r>
            <a:r>
              <a:rPr lang="en-US" dirty="0"/>
              <a:t>not compile; C strings can't be concatenated with +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sz="2000" dirty="0">
                <a:latin typeface="Consolas" charset="0"/>
              </a:rPr>
              <a:t>string s = </a:t>
            </a:r>
            <a:r>
              <a:rPr lang="en-US" sz="2000" dirty="0">
                <a:solidFill>
                  <a:schemeClr val="accent2"/>
                </a:solidFill>
                <a:latin typeface="Consolas" charset="0"/>
              </a:rPr>
              <a:t>string("hi")</a:t>
            </a:r>
            <a:r>
              <a:rPr lang="en-US" sz="2000" dirty="0">
                <a:latin typeface="Consolas" charset="0"/>
              </a:rPr>
              <a:t> + "there";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</a:rPr>
              <a:t>string s = "hi";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"hi" is auto-converted to string</a:t>
            </a:r>
            <a:r>
              <a:rPr lang="en-US" sz="2000" dirty="0">
                <a:latin typeface="Consolas" charset="0"/>
              </a:rPr>
              <a:t/>
            </a:r>
            <a:br>
              <a:rPr lang="en-US" sz="2000" dirty="0">
                <a:latin typeface="Consolas" charset="0"/>
              </a:rPr>
            </a:br>
            <a:r>
              <a:rPr lang="en-US" sz="2000" dirty="0">
                <a:solidFill>
                  <a:schemeClr val="accent2"/>
                </a:solidFill>
                <a:latin typeface="Consolas" charset="0"/>
              </a:rPr>
              <a:t>s += "</a:t>
            </a:r>
            <a:r>
              <a:rPr lang="en-US" sz="2000" dirty="0" smtClean="0">
                <a:solidFill>
                  <a:schemeClr val="accent2"/>
                </a:solidFill>
                <a:latin typeface="Consolas" charset="0"/>
              </a:rPr>
              <a:t>there”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/>
              <a:t>These </a:t>
            </a:r>
            <a:r>
              <a:rPr lang="en-US" dirty="0"/>
              <a:t>both compile and work properly.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n = </a:t>
            </a:r>
            <a:r>
              <a:rPr lang="en-US" sz="2000" dirty="0">
                <a:solidFill>
                  <a:srgbClr val="800000"/>
                </a:solidFill>
                <a:latin typeface="Consolas" charset="0"/>
              </a:rPr>
              <a:t>(</a:t>
            </a:r>
            <a:r>
              <a:rPr lang="en-US" sz="2000" dirty="0" err="1">
                <a:solidFill>
                  <a:srgbClr val="800000"/>
                </a:solidFill>
                <a:latin typeface="Consolas" charset="0"/>
              </a:rPr>
              <a:t>int</a:t>
            </a:r>
            <a:r>
              <a:rPr lang="en-US" sz="2000" dirty="0">
                <a:solidFill>
                  <a:srgbClr val="800000"/>
                </a:solidFill>
                <a:latin typeface="Consolas" charset="0"/>
              </a:rPr>
              <a:t>) "</a:t>
            </a:r>
            <a:r>
              <a:rPr lang="en-US" sz="2000" dirty="0" smtClean="0">
                <a:solidFill>
                  <a:srgbClr val="800000"/>
                </a:solidFill>
                <a:latin typeface="Consolas" charset="0"/>
              </a:rPr>
              <a:t>42”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/>
              <a:t>Bug</a:t>
            </a:r>
            <a:r>
              <a:rPr lang="en-US" dirty="0"/>
              <a:t>; sets </a:t>
            </a:r>
            <a:r>
              <a:rPr lang="en-US" dirty="0">
                <a:latin typeface="Consolas" charset="0"/>
              </a:rPr>
              <a:t>n</a:t>
            </a:r>
            <a:r>
              <a:rPr lang="en-US" dirty="0"/>
              <a:t> to the memory address of the C string </a:t>
            </a:r>
            <a:r>
              <a:rPr lang="en-US" dirty="0">
                <a:latin typeface="Consolas" charset="0"/>
              </a:rPr>
              <a:t>"42"</a:t>
            </a:r>
            <a:r>
              <a:rPr lang="en-US" dirty="0"/>
              <a:t>  (</a:t>
            </a:r>
            <a:r>
              <a:rPr lang="en-US" dirty="0" err="1"/>
              <a:t>ack</a:t>
            </a:r>
            <a:r>
              <a:rPr lang="en-US" dirty="0"/>
              <a:t>!).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2000" dirty="0" smtClean="0">
              <a:latin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dirty="0">
                <a:latin typeface="Consolas" charset="0"/>
              </a:rPr>
              <a:t>n = </a:t>
            </a:r>
            <a:r>
              <a:rPr lang="en-US" sz="2000" dirty="0" err="1">
                <a:solidFill>
                  <a:schemeClr val="accent2"/>
                </a:solidFill>
                <a:latin typeface="Consolas" charset="0"/>
              </a:rPr>
              <a:t>stringToInteger</a:t>
            </a:r>
            <a:r>
              <a:rPr lang="en-US" sz="2000" dirty="0">
                <a:solidFill>
                  <a:schemeClr val="accent2"/>
                </a:solidFill>
                <a:latin typeface="Consolas" charset="0"/>
              </a:rPr>
              <a:t>("42")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/>
              <a:t>Works</a:t>
            </a:r>
            <a:r>
              <a:rPr lang="en-US" dirty="0"/>
              <a:t>, because of explicit conversion.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C-String Bugs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8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3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3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3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3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3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37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199"/>
            <a:ext cx="8229600" cy="50461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charset="0"/>
              </a:rPr>
              <a:t>string s = </a:t>
            </a:r>
            <a:r>
              <a:rPr lang="en-US" sz="2000" dirty="0">
                <a:solidFill>
                  <a:srgbClr val="800000"/>
                </a:solidFill>
                <a:latin typeface="Consolas" charset="0"/>
              </a:rPr>
              <a:t>"hi" + '?'</a:t>
            </a:r>
            <a:r>
              <a:rPr lang="en-US" sz="2000" dirty="0">
                <a:latin typeface="Consolas" charset="0"/>
              </a:rPr>
              <a:t>;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C-string + char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</a:rPr>
              <a:t>string s = </a:t>
            </a:r>
            <a:r>
              <a:rPr lang="en-US" sz="2000" dirty="0">
                <a:solidFill>
                  <a:srgbClr val="800000"/>
                </a:solidFill>
                <a:latin typeface="Consolas" charset="0"/>
              </a:rPr>
              <a:t>"hi" + 41</a:t>
            </a:r>
            <a:r>
              <a:rPr lang="en-US" sz="2000" dirty="0">
                <a:latin typeface="Consolas" charset="0"/>
              </a:rPr>
              <a:t>;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C-string + </a:t>
            </a:r>
            <a:r>
              <a:rPr lang="en-US" sz="2000" dirty="0" err="1" smtClean="0">
                <a:solidFill>
                  <a:srgbClr val="008000"/>
                </a:solidFill>
                <a:latin typeface="Consolas" charset="0"/>
              </a:rPr>
              <a:t>int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/>
              <a:t>Bug</a:t>
            </a:r>
            <a:r>
              <a:rPr lang="en-US" dirty="0"/>
              <a:t>; produces garbage, not "hi?" or "hi42".   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(memory address stuff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sz="2000" dirty="0">
                <a:latin typeface="Consolas" charset="0"/>
              </a:rPr>
              <a:t>string s = "hi";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char '?' is concatenated to string</a:t>
            </a:r>
            <a:r>
              <a:rPr lang="en-US" sz="2000" dirty="0">
                <a:latin typeface="Consolas" charset="0"/>
              </a:rPr>
              <a:t/>
            </a:r>
            <a:br>
              <a:rPr lang="en-US" sz="2000" dirty="0">
                <a:latin typeface="Consolas" charset="0"/>
              </a:rPr>
            </a:br>
            <a:r>
              <a:rPr lang="en-US" sz="2000" dirty="0">
                <a:solidFill>
                  <a:schemeClr val="accent2"/>
                </a:solidFill>
                <a:latin typeface="Consolas" charset="0"/>
              </a:rPr>
              <a:t>s += '?'</a:t>
            </a:r>
            <a:r>
              <a:rPr lang="en-US" sz="2000" dirty="0">
                <a:latin typeface="Consolas" charset="0"/>
              </a:rPr>
              <a:t>;     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"hi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?”</a:t>
            </a:r>
          </a:p>
          <a:p>
            <a:pPr marL="0" indent="0">
              <a:buNone/>
            </a:pPr>
            <a:r>
              <a:rPr lang="en-US" dirty="0" smtClean="0"/>
              <a:t>Works</a:t>
            </a:r>
            <a:r>
              <a:rPr lang="en-US" dirty="0"/>
              <a:t>, because of auto-conversion.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800000"/>
                </a:solidFill>
                <a:latin typeface="Consolas" charset="0"/>
              </a:rPr>
              <a:t>s += 41</a:t>
            </a:r>
            <a:r>
              <a:rPr lang="en-US" sz="2000" dirty="0">
                <a:latin typeface="Consolas" charset="0"/>
              </a:rPr>
              <a:t>;         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"hi?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)”</a:t>
            </a:r>
          </a:p>
          <a:p>
            <a:pPr marL="0" indent="0">
              <a:buNone/>
            </a:pPr>
            <a:r>
              <a:rPr lang="en-US" dirty="0" smtClean="0"/>
              <a:t>Adds </a:t>
            </a:r>
            <a:r>
              <a:rPr lang="en-US" dirty="0"/>
              <a:t>character with ASCII value 41, </a:t>
            </a:r>
            <a:r>
              <a:rPr lang="en-US" dirty="0">
                <a:latin typeface="Consolas" charset="0"/>
              </a:rPr>
              <a:t>')'</a:t>
            </a:r>
            <a:r>
              <a:rPr lang="en-US" dirty="0"/>
              <a:t>, doesn't produce </a:t>
            </a:r>
            <a:r>
              <a:rPr lang="en-US" dirty="0">
                <a:latin typeface="Consolas" charset="0"/>
              </a:rPr>
              <a:t>"hi?41"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charset="0"/>
              </a:rPr>
              <a:t>s += </a:t>
            </a:r>
            <a:r>
              <a:rPr lang="en-US" sz="2000" dirty="0" err="1">
                <a:solidFill>
                  <a:schemeClr val="accent2"/>
                </a:solidFill>
                <a:latin typeface="Consolas" charset="0"/>
              </a:rPr>
              <a:t>integerToString</a:t>
            </a:r>
            <a:r>
              <a:rPr lang="en-US" sz="2000" dirty="0">
                <a:solidFill>
                  <a:schemeClr val="accent2"/>
                </a:solidFill>
                <a:latin typeface="Consolas" charset="0"/>
              </a:rPr>
              <a:t>(41)</a:t>
            </a:r>
            <a:r>
              <a:rPr lang="en-US" sz="2000" dirty="0">
                <a:latin typeface="Consolas" charset="0"/>
              </a:rPr>
              <a:t>;  </a:t>
            </a: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// "hi?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41”</a:t>
            </a:r>
            <a:endParaRPr lang="en-US" sz="2000" dirty="0" smtClean="0"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/>
              <a:t>Works</a:t>
            </a:r>
            <a:r>
              <a:rPr lang="en-US" dirty="0"/>
              <a:t>, because of conversion from 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/>
              <a:t> to </a:t>
            </a:r>
            <a:r>
              <a:rPr lang="en-US" dirty="0">
                <a:latin typeface="Consolas" charset="0"/>
              </a:rPr>
              <a:t>string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Concatenation Bugs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224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4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48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48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48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At this point seen some basics…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4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200"/>
            <a:ext cx="9296400" cy="1239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Ready to Dive In?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558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5925"/>
          <a:stretch/>
        </p:blipFill>
        <p:spPr>
          <a:xfrm>
            <a:off x="355040" y="1052783"/>
            <a:ext cx="8313155" cy="483233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Doctor Eliza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108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87182" y="1665850"/>
            <a:ext cx="8138621" cy="4164639"/>
          </a:xfrm>
          <a:prstGeom prst="roundRect">
            <a:avLst>
              <a:gd name="adj" fmla="val 453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Eliza </a:t>
            </a:r>
            <a:r>
              <a:rPr lang="en-US" sz="4600" i="1" dirty="0" smtClean="0">
                <a:latin typeface="Calibri"/>
                <a:cs typeface="Calibri"/>
              </a:rPr>
              <a:t>Beta</a:t>
            </a:r>
            <a:endParaRPr lang="en-US" sz="4600" i="1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009" y="1870668"/>
            <a:ext cx="7045518" cy="3370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b="1" dirty="0" smtClean="0">
                <a:latin typeface="Courier New"/>
                <a:cs typeface="Courier New"/>
              </a:rPr>
              <a:t>Until the end of time: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b="1" dirty="0" smtClean="0">
                <a:latin typeface="Courier New"/>
                <a:cs typeface="Courier New"/>
              </a:rPr>
              <a:t>Get a prompt from the user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b="1" dirty="0" smtClean="0">
                <a:latin typeface="Courier New"/>
                <a:cs typeface="Courier New"/>
              </a:rPr>
              <a:t>If prompt is hello, respond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b="1" dirty="0" smtClean="0">
                <a:latin typeface="Courier New"/>
                <a:cs typeface="Courier New"/>
              </a:rPr>
              <a:t>If prompt is a question ask why they asked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b="1" dirty="0" smtClean="0">
                <a:latin typeface="Courier New"/>
                <a:cs typeface="Courier New"/>
              </a:rPr>
              <a:t>If prompt is a statement challenge its truth</a:t>
            </a:r>
          </a:p>
          <a:p>
            <a:pPr lvl="1">
              <a:lnSpc>
                <a:spcPct val="200000"/>
              </a:lnSpc>
            </a:pP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6462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Points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06613" y="3221777"/>
            <a:ext cx="723737" cy="7237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97249" y="5145111"/>
            <a:ext cx="723737" cy="7237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8859" y="1392062"/>
            <a:ext cx="723737" cy="7237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9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Points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06613" y="3221777"/>
            <a:ext cx="723737" cy="7237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97249" y="5145111"/>
            <a:ext cx="723737" cy="7237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8859" y="1392062"/>
            <a:ext cx="723737" cy="7237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14894" y="1284802"/>
            <a:ext cx="5941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Basics of C++ and Java are very similar. Slight difference in Strings.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278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Great start to C++</a:t>
            </a:r>
            <a:endParaRPr lang="en-US" sz="46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184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Part 2: Functions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26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Life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511300"/>
            <a:ext cx="7366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is a Function?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88" y="1103262"/>
            <a:ext cx="6417909" cy="544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3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First C++ Function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838" y="1290126"/>
            <a:ext cx="7319297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console.h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using namespace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"|-5| = "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(-5)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if(n &lt; 0)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return -n;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5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First C++ Function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838" y="1290126"/>
            <a:ext cx="7319297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console.h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using namespace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"|-5| = "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(-5)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if(n &lt; 0)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return -n;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334" y="3028907"/>
            <a:ext cx="103871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Return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269851" y="2876507"/>
            <a:ext cx="92976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Name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127659" y="2876507"/>
            <a:ext cx="1628721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127659" y="4879032"/>
            <a:ext cx="81539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Body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114778" y="3490572"/>
            <a:ext cx="14111" cy="26298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398889" y="3379988"/>
            <a:ext cx="138290" cy="373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795889" y="3394617"/>
            <a:ext cx="410793" cy="37356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397170" y="4921365"/>
            <a:ext cx="596275" cy="10218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5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First C++ Function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838" y="1290126"/>
            <a:ext cx="7319297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console.h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using namespace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"|-5| = "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(-5)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if(n &lt; 0)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return -n;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3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First C++ Function (Error</a:t>
            </a:r>
            <a:r>
              <a:rPr lang="en-US" sz="4600" dirty="0">
                <a:latin typeface="Calibri"/>
                <a:cs typeface="Calibri"/>
              </a:rPr>
              <a:t>)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838" y="1290126"/>
            <a:ext cx="7319297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console.h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using namespace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"|-5| = "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(-5)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if(n &lt; 0)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return -n;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678" y="3468256"/>
            <a:ext cx="4509226" cy="29986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5083" t="43836" r="35486" b="9338"/>
          <a:stretch/>
        </p:blipFill>
        <p:spPr>
          <a:xfrm>
            <a:off x="4380965" y="1529309"/>
            <a:ext cx="4519939" cy="7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First C++ Function (Fix 1)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838" y="1290126"/>
            <a:ext cx="7319297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console.h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using namespace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if(n &lt; 0)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return -n;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"|-5| = "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(-5)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706" y="1117536"/>
            <a:ext cx="2470694" cy="325587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755917" y="5379894"/>
            <a:ext cx="3156873" cy="1126272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Fix: Change order of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7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First C++ Function (Fix 2)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838" y="1290126"/>
            <a:ext cx="7319297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console.h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using namespace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endParaRPr lang="en-US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n);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 "|-5| = "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(-5) &lt;&lt;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absoluteValue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cap="non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if(n &lt; 0) {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return -n;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return n;</a:t>
            </a:r>
          </a:p>
          <a:p>
            <a:pPr marL="205740" indent="0"/>
            <a:r>
              <a:rPr lang="en-US" b="1" cap="non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indent="0"/>
            <a:endParaRPr lang="en-US" b="1" cap="non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816" y="3782312"/>
            <a:ext cx="2168584" cy="285775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763262" y="1290126"/>
            <a:ext cx="3156873" cy="1433728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Fix: Add a function “prototype”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25747" y="1150546"/>
            <a:ext cx="8803521" cy="13875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C++ Design?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0968" y="1150546"/>
            <a:ext cx="10073473" cy="488024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Question: Why </a:t>
            </a:r>
            <a:r>
              <a:rPr lang="en-US" sz="2400" dirty="0" smtClean="0"/>
              <a:t>does C</a:t>
            </a:r>
            <a:r>
              <a:rPr lang="en-US" sz="2400" dirty="0"/>
              <a:t>++ </a:t>
            </a:r>
            <a:r>
              <a:rPr lang="en-US" sz="2400" dirty="0" smtClean="0"/>
              <a:t>have the </a:t>
            </a:r>
            <a:r>
              <a:rPr lang="en-US" sz="2400" dirty="0"/>
              <a:t>function prototype syntax?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  <p:custDataLst>
              <p:tags r:id="rId3"/>
            </p:custDataLst>
          </p:nvPr>
        </p:nvSpPr>
        <p:spPr>
          <a:xfrm>
            <a:off x="719711" y="2340581"/>
            <a:ext cx="6688392" cy="42875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++ could have done that</a:t>
            </a:r>
            <a:r>
              <a:rPr lang="en-US" dirty="0" smtClean="0"/>
              <a:t>, but such a rule would be </a:t>
            </a:r>
            <a:r>
              <a:rPr lang="en-US" i="1" u="sng" dirty="0" smtClean="0"/>
              <a:t>too</a:t>
            </a:r>
            <a:r>
              <a:rPr lang="en-US" dirty="0" smtClean="0"/>
              <a:t> </a:t>
            </a:r>
            <a:r>
              <a:rPr lang="en-US" i="1" u="sng" dirty="0" smtClean="0"/>
              <a:t>cumbersome</a:t>
            </a:r>
            <a:r>
              <a:rPr lang="en-US" dirty="0" smtClean="0"/>
              <a:t> for programmers to follow</a:t>
            </a:r>
            <a:r>
              <a:rPr lang="en-US" dirty="0" smtClean="0"/>
              <a:t>.</a:t>
            </a:r>
          </a:p>
          <a:p>
            <a:pPr marL="274320" lvl="1"/>
            <a:endParaRPr lang="en-US" dirty="0" smtClean="0"/>
          </a:p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4F6228"/>
                </a:solidFill>
              </a:rPr>
              <a:t>C++ could have done that</a:t>
            </a:r>
            <a:r>
              <a:rPr lang="en-US" dirty="0" smtClean="0"/>
              <a:t>, but good programming </a:t>
            </a:r>
            <a:r>
              <a:rPr lang="en-US" i="1" u="sng" dirty="0" smtClean="0"/>
              <a:t>style</a:t>
            </a:r>
            <a:r>
              <a:rPr lang="en-US" dirty="0" smtClean="0"/>
              <a:t> dictates </a:t>
            </a:r>
            <a:r>
              <a:rPr lang="en-US" dirty="0" smtClean="0"/>
              <a:t>"top-down" approach that logically puts main() first and helper functions it calls to follow</a:t>
            </a:r>
            <a:r>
              <a:rPr lang="en-US" dirty="0" smtClean="0"/>
              <a:t>.</a:t>
            </a:r>
          </a:p>
          <a:p>
            <a:pPr marL="274320" lvl="1"/>
            <a:endParaRPr lang="en-US" dirty="0" smtClean="0"/>
          </a:p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4F6228"/>
                </a:solidFill>
              </a:rPr>
              <a:t>C++ could </a:t>
            </a:r>
            <a:r>
              <a:rPr lang="en-US" b="1" i="1" u="sng" dirty="0" smtClean="0">
                <a:solidFill>
                  <a:srgbClr val="4F6228"/>
                </a:solidFill>
              </a:rPr>
              <a:t>not</a:t>
            </a:r>
            <a:r>
              <a:rPr lang="en-US" b="1" dirty="0" smtClean="0">
                <a:solidFill>
                  <a:srgbClr val="4F6228"/>
                </a:solidFill>
              </a:rPr>
              <a:t> have done that</a:t>
            </a:r>
            <a:r>
              <a:rPr lang="en-US" dirty="0" smtClean="0"/>
              <a:t>, because sometimes there is </a:t>
            </a:r>
            <a:r>
              <a:rPr lang="en-US" i="1" u="sng" dirty="0" smtClean="0"/>
              <a:t>no way</a:t>
            </a:r>
            <a:r>
              <a:rPr lang="en-US" i="1" dirty="0" smtClean="0"/>
              <a:t> </a:t>
            </a:r>
            <a:r>
              <a:rPr lang="en-US" dirty="0" smtClean="0"/>
              <a:t>to order the functions so that all functions are defined before being used</a:t>
            </a:r>
            <a:r>
              <a:rPr lang="en-US" dirty="0" smtClean="0"/>
              <a:t>.</a:t>
            </a:r>
          </a:p>
          <a:p>
            <a:pPr marL="274320" lvl="1"/>
            <a:endParaRPr lang="en-US" dirty="0" smtClean="0"/>
          </a:p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4F6228"/>
                </a:solidFill>
              </a:rPr>
              <a:t>None of the above</a:t>
            </a:r>
            <a:endParaRPr lang="en-US" b="1" dirty="0">
              <a:solidFill>
                <a:srgbClr val="4F6228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0969" y="1744687"/>
            <a:ext cx="8803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just have a rule that you must set up the ordering so you define your functions before using them, as in the "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FIX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1" example?</a:t>
            </a:r>
          </a:p>
        </p:txBody>
      </p:sp>
    </p:spTree>
    <p:extLst>
      <p:ext uri="{BB962C8B-B14F-4D97-AF65-F5344CB8AC3E}">
        <p14:creationId xmlns:p14="http://schemas.microsoft.com/office/powerpoint/2010/main" val="6071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25747" y="1150546"/>
            <a:ext cx="8803521" cy="13875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C++ Design?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80968" y="1150546"/>
            <a:ext cx="10073473" cy="488024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Question: Why </a:t>
            </a:r>
            <a:r>
              <a:rPr lang="en-US" sz="2400" dirty="0" smtClean="0"/>
              <a:t>does C</a:t>
            </a:r>
            <a:r>
              <a:rPr lang="en-US" sz="2400" dirty="0"/>
              <a:t>++ </a:t>
            </a:r>
            <a:r>
              <a:rPr lang="en-US" sz="2400" dirty="0" smtClean="0"/>
              <a:t>have the </a:t>
            </a:r>
            <a:r>
              <a:rPr lang="en-US" sz="2400" dirty="0"/>
              <a:t>function prototype syntax?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  <p:custDataLst>
              <p:tags r:id="rId3"/>
            </p:custDataLst>
          </p:nvPr>
        </p:nvSpPr>
        <p:spPr>
          <a:xfrm>
            <a:off x="719711" y="2340581"/>
            <a:ext cx="6688392" cy="42875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++ could have done that</a:t>
            </a:r>
            <a:r>
              <a:rPr lang="en-US" dirty="0" smtClean="0"/>
              <a:t>, but such a rule would be </a:t>
            </a:r>
            <a:r>
              <a:rPr lang="en-US" i="1" u="sng" dirty="0" smtClean="0"/>
              <a:t>too</a:t>
            </a:r>
            <a:r>
              <a:rPr lang="en-US" dirty="0" smtClean="0"/>
              <a:t> </a:t>
            </a:r>
            <a:r>
              <a:rPr lang="en-US" i="1" u="sng" dirty="0" smtClean="0"/>
              <a:t>cumbersome</a:t>
            </a:r>
            <a:r>
              <a:rPr lang="en-US" dirty="0" smtClean="0"/>
              <a:t> for programmers to follow</a:t>
            </a:r>
            <a:r>
              <a:rPr lang="en-US" dirty="0" smtClean="0"/>
              <a:t>.</a:t>
            </a:r>
          </a:p>
          <a:p>
            <a:pPr marL="274320" lvl="1"/>
            <a:endParaRPr lang="en-US" dirty="0" smtClean="0"/>
          </a:p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4F6228"/>
                </a:solidFill>
              </a:rPr>
              <a:t>C++ could have done that</a:t>
            </a:r>
            <a:r>
              <a:rPr lang="en-US" dirty="0" smtClean="0"/>
              <a:t>, but good programming </a:t>
            </a:r>
            <a:r>
              <a:rPr lang="en-US" i="1" u="sng" dirty="0" smtClean="0"/>
              <a:t>style</a:t>
            </a:r>
            <a:r>
              <a:rPr lang="en-US" dirty="0" smtClean="0"/>
              <a:t> dictates </a:t>
            </a:r>
            <a:r>
              <a:rPr lang="en-US" dirty="0" smtClean="0"/>
              <a:t>"top-down" approach that logically puts main() first and helper functions it calls to follow</a:t>
            </a:r>
            <a:r>
              <a:rPr lang="en-US" dirty="0" smtClean="0"/>
              <a:t>.</a:t>
            </a:r>
          </a:p>
          <a:p>
            <a:pPr marL="274320" lvl="1"/>
            <a:endParaRPr lang="en-US" dirty="0" smtClean="0"/>
          </a:p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4F6228"/>
                </a:solidFill>
              </a:rPr>
              <a:t>C++ could </a:t>
            </a:r>
            <a:r>
              <a:rPr lang="en-US" b="1" i="1" u="sng" dirty="0" smtClean="0">
                <a:solidFill>
                  <a:srgbClr val="4F6228"/>
                </a:solidFill>
              </a:rPr>
              <a:t>not</a:t>
            </a:r>
            <a:r>
              <a:rPr lang="en-US" b="1" dirty="0" smtClean="0">
                <a:solidFill>
                  <a:srgbClr val="4F6228"/>
                </a:solidFill>
              </a:rPr>
              <a:t> have done that</a:t>
            </a:r>
            <a:r>
              <a:rPr lang="en-US" dirty="0" smtClean="0"/>
              <a:t>, because sometimes there is </a:t>
            </a:r>
            <a:r>
              <a:rPr lang="en-US" i="1" u="sng" dirty="0" smtClean="0"/>
              <a:t>no way</a:t>
            </a:r>
            <a:r>
              <a:rPr lang="en-US" i="1" dirty="0" smtClean="0"/>
              <a:t> </a:t>
            </a:r>
            <a:r>
              <a:rPr lang="en-US" dirty="0" smtClean="0"/>
              <a:t>to order the functions so that all functions are defined before being used</a:t>
            </a:r>
            <a:r>
              <a:rPr lang="en-US" dirty="0" smtClean="0"/>
              <a:t>.</a:t>
            </a:r>
          </a:p>
          <a:p>
            <a:pPr marL="274320" lvl="1"/>
            <a:endParaRPr lang="en-US" dirty="0" smtClean="0"/>
          </a:p>
          <a:p>
            <a:pPr marL="617220" lvl="1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4F6228"/>
                </a:solidFill>
              </a:rPr>
              <a:t>None of the above</a:t>
            </a:r>
            <a:endParaRPr lang="en-US" b="1" dirty="0">
              <a:solidFill>
                <a:srgbClr val="4F6228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0969" y="1744687"/>
            <a:ext cx="88035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Why not </a:t>
            </a:r>
            <a:r>
              <a:rPr lang="en-US" dirty="0">
                <a:solidFill>
                  <a:srgbClr val="404040"/>
                </a:solidFill>
              </a:rPr>
              <a:t>just have a rule that you must set up the ordering so you define your functions before using them, as in the "</a:t>
            </a:r>
            <a:r>
              <a:rPr lang="en-US" dirty="0" smtClean="0">
                <a:solidFill>
                  <a:srgbClr val="404040"/>
                </a:solidFill>
              </a:rPr>
              <a:t>FIX </a:t>
            </a:r>
            <a:r>
              <a:rPr lang="en-US" dirty="0">
                <a:solidFill>
                  <a:srgbClr val="404040"/>
                </a:solidFill>
              </a:rPr>
              <a:t>1" example?</a:t>
            </a:r>
          </a:p>
        </p:txBody>
      </p:sp>
      <p:sp>
        <p:nvSpPr>
          <p:cNvPr id="2" name="TextBox 1"/>
          <p:cNvSpPr txBox="1"/>
          <p:nvPr/>
        </p:nvSpPr>
        <p:spPr>
          <a:xfrm rot="20539274">
            <a:off x="7224160" y="3005665"/>
            <a:ext cx="11811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Good logic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0539274">
            <a:off x="7224160" y="3716246"/>
            <a:ext cx="118114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Good logic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20539274">
            <a:off x="7231266" y="4818825"/>
            <a:ext cx="88020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Correct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0539274">
            <a:off x="7241297" y="5723242"/>
            <a:ext cx="45539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16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Points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06613" y="3221777"/>
            <a:ext cx="723737" cy="7237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97249" y="5145111"/>
            <a:ext cx="723737" cy="7237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8859" y="1392062"/>
            <a:ext cx="723737" cy="7237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14894" y="1284802"/>
            <a:ext cx="5941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Basics of C++ and Java are very similar. Slight difference in Strings.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316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ospers_glider_gu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73" y="1967432"/>
            <a:ext cx="4773310" cy="3436783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Life Simulated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595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Points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06613" y="3221777"/>
            <a:ext cx="723737" cy="7237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96493" y="3231019"/>
            <a:ext cx="330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Prototype your functions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897249" y="5145111"/>
            <a:ext cx="723737" cy="7237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8859" y="1392062"/>
            <a:ext cx="723737" cy="7237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14894" y="1284802"/>
            <a:ext cx="5941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Basics of C++ and Java are very similar. Slight difference in Strings.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316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Lets Write a Function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02" y="2224949"/>
            <a:ext cx="3445326" cy="2657823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65" y="2224949"/>
            <a:ext cx="4503541" cy="2506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34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48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791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8938" y="3158255"/>
            <a:ext cx="465729" cy="465729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0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07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5546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6662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21556" y="1494494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" name="Oval 3"/>
          <p:cNvSpPr/>
          <p:nvPr/>
        </p:nvSpPr>
        <p:spPr>
          <a:xfrm>
            <a:off x="4012000" y="4603266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95638" y="4276142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86289" y="4733138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052345" y="5240076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97826" y="5478120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84629" y="40057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70198" y="44842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70198" y="52266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44808" y="57535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97827" y="40165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46468" y="44842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59920" y="5004568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48128" y="56221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5978" y="48400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94220" y="5046776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39663" y="4807769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9739" y="3916468"/>
            <a:ext cx="5725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InputSum</a:t>
            </a:r>
            <a:r>
              <a:rPr lang="en-US" sz="2400" dirty="0" smtClean="0">
                <a:latin typeface="Courier"/>
                <a:cs typeface="Courier"/>
              </a:rPr>
              <a:t>  = input1 </a:t>
            </a:r>
            <a:r>
              <a:rPr lang="en-US" sz="2400" dirty="0" smtClean="0">
                <a:latin typeface="Courier"/>
                <a:cs typeface="Courier"/>
              </a:rPr>
              <a:t>* weight1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dirty="0" smtClean="0">
                <a:latin typeface="Courier"/>
                <a:cs typeface="Courier"/>
              </a:rPr>
              <a:t>    input2 </a:t>
            </a:r>
            <a:r>
              <a:rPr lang="en-US" sz="2400" dirty="0" smtClean="0">
                <a:latin typeface="Courier"/>
                <a:cs typeface="Courier"/>
              </a:rPr>
              <a:t>* weight2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dirty="0" smtClean="0">
                <a:latin typeface="Courier"/>
                <a:cs typeface="Courier"/>
              </a:rPr>
              <a:t>    input3 </a:t>
            </a:r>
            <a:r>
              <a:rPr lang="en-US" sz="2400" dirty="0" smtClean="0">
                <a:latin typeface="Courier"/>
                <a:cs typeface="Courier"/>
              </a:rPr>
              <a:t>* weight3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</a:t>
            </a:r>
            <a:r>
              <a:rPr lang="en-US" sz="2400" dirty="0" smtClean="0">
                <a:latin typeface="Courier"/>
                <a:cs typeface="Courier"/>
              </a:rPr>
              <a:t>   input4 </a:t>
            </a:r>
            <a:r>
              <a:rPr lang="en-US" sz="2400" dirty="0" smtClean="0">
                <a:latin typeface="Courier"/>
                <a:cs typeface="Courier"/>
              </a:rPr>
              <a:t>* </a:t>
            </a:r>
            <a:r>
              <a:rPr lang="en-US" sz="2400" dirty="0" smtClean="0">
                <a:latin typeface="Courier"/>
                <a:cs typeface="Courier"/>
              </a:rPr>
              <a:t>weight4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2040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Recap from Monday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7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9739" y="3916468"/>
            <a:ext cx="3878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InputSum</a:t>
            </a:r>
            <a:r>
              <a:rPr lang="en-US" sz="2400" dirty="0" smtClean="0">
                <a:latin typeface="Courier"/>
                <a:cs typeface="Courier"/>
              </a:rPr>
              <a:t>  = </a:t>
            </a:r>
            <a:r>
              <a:rPr lang="en-US" sz="2400" dirty="0" smtClean="0">
                <a:latin typeface="Courier"/>
                <a:cs typeface="Courier"/>
              </a:rPr>
              <a:t>1 * 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1 * 3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0 * -2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1 * 1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3078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Sigmoid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pic>
        <p:nvPicPr>
          <p:cNvPr id="2" name="Picture 1" descr="Screen Shot 2015-06-25 at 3.51.2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7"/>
          <a:stretch/>
        </p:blipFill>
        <p:spPr>
          <a:xfrm>
            <a:off x="910322" y="3152982"/>
            <a:ext cx="7459197" cy="3705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204" y="4607317"/>
            <a:ext cx="2148272" cy="8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2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99739" y="3916468"/>
            <a:ext cx="5725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/>
                <a:cs typeface="Courier"/>
              </a:rPr>
              <a:t>InputSum</a:t>
            </a:r>
            <a:r>
              <a:rPr lang="en-US" sz="2400" dirty="0" smtClean="0">
                <a:latin typeface="Courier"/>
                <a:cs typeface="Courier"/>
              </a:rPr>
              <a:t>  = input1 </a:t>
            </a:r>
            <a:r>
              <a:rPr lang="en-US" sz="2400" dirty="0" smtClean="0">
                <a:latin typeface="Courier"/>
                <a:cs typeface="Courier"/>
              </a:rPr>
              <a:t>* weight1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dirty="0" smtClean="0">
                <a:latin typeface="Courier"/>
                <a:cs typeface="Courier"/>
              </a:rPr>
              <a:t>    input2 </a:t>
            </a:r>
            <a:r>
              <a:rPr lang="en-US" sz="2400" dirty="0" smtClean="0">
                <a:latin typeface="Courier"/>
                <a:cs typeface="Courier"/>
              </a:rPr>
              <a:t>* weight2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</a:t>
            </a:r>
            <a:r>
              <a:rPr lang="en-US" sz="2400" dirty="0" smtClean="0">
                <a:latin typeface="Courier"/>
                <a:cs typeface="Courier"/>
              </a:rPr>
              <a:t>    input3 </a:t>
            </a:r>
            <a:r>
              <a:rPr lang="en-US" sz="2400" dirty="0" smtClean="0">
                <a:latin typeface="Courier"/>
                <a:cs typeface="Courier"/>
              </a:rPr>
              <a:t>* weight3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</a:t>
            </a:r>
            <a:r>
              <a:rPr lang="en-US" sz="2400" dirty="0" smtClean="0">
                <a:latin typeface="Courier"/>
                <a:cs typeface="Courier"/>
              </a:rPr>
              <a:t>   input4 </a:t>
            </a:r>
            <a:r>
              <a:rPr lang="en-US" sz="2400" dirty="0" smtClean="0">
                <a:latin typeface="Courier"/>
                <a:cs typeface="Courier"/>
              </a:rPr>
              <a:t>* </a:t>
            </a:r>
            <a:r>
              <a:rPr lang="en-US" sz="2400" dirty="0" smtClean="0">
                <a:latin typeface="Courier"/>
                <a:cs typeface="Courier"/>
              </a:rPr>
              <a:t>weight4;</a:t>
            </a:r>
          </a:p>
          <a:p>
            <a:r>
              <a:rPr lang="en-US" sz="2400" dirty="0" smtClean="0">
                <a:latin typeface="Courier"/>
                <a:cs typeface="Courier"/>
              </a:rPr>
              <a:t>Output    = sigmoid(</a:t>
            </a:r>
            <a:r>
              <a:rPr lang="en-US" sz="2400" dirty="0" err="1" smtClean="0">
                <a:latin typeface="Courier"/>
                <a:cs typeface="Courier"/>
              </a:rPr>
              <a:t>InputSum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506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4 at 11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" y="1024550"/>
            <a:ext cx="6972225" cy="544383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 Demo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871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Let’s Write a Function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02" y="1990377"/>
            <a:ext cx="3445326" cy="2657823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65" y="1990377"/>
            <a:ext cx="4503541" cy="2506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8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Lets Write a Function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50" y="1719730"/>
            <a:ext cx="3445326" cy="26578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9637" y="1300810"/>
            <a:ext cx="3963385" cy="2117164"/>
            <a:chOff x="1208563" y="917683"/>
            <a:chExt cx="3963385" cy="2117164"/>
          </a:xfrm>
        </p:grpSpPr>
        <p:sp>
          <p:nvSpPr>
            <p:cNvPr id="8" name="Oval 7"/>
            <p:cNvSpPr/>
            <p:nvPr/>
          </p:nvSpPr>
          <p:spPr>
            <a:xfrm>
              <a:off x="2550365" y="1515182"/>
              <a:ext cx="851387" cy="8513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634003" y="1188058"/>
              <a:ext cx="916362" cy="327124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524654" y="1645054"/>
              <a:ext cx="802245" cy="197252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590710" y="2151992"/>
              <a:ext cx="802245" cy="171287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836191" y="2390036"/>
              <a:ext cx="709164" cy="423873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222994" y="91768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08563" y="139612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08563" y="213861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83173" y="266551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36192" y="92849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2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84833" y="139612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660066"/>
                  </a:solidFill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98285" y="1916484"/>
              <a:ext cx="37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-2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6493" y="25340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1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24343" y="175195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32585" y="1958692"/>
              <a:ext cx="916362" cy="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578028" y="1719685"/>
              <a:ext cx="59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0.99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2663" y="3638889"/>
            <a:ext cx="43403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InputSum</a:t>
            </a:r>
            <a:r>
              <a:rPr lang="en-US" dirty="0" smtClean="0">
                <a:latin typeface="Courier"/>
                <a:cs typeface="Courier"/>
              </a:rPr>
              <a:t>  = input1 </a:t>
            </a:r>
            <a:r>
              <a:rPr lang="en-US" dirty="0" smtClean="0">
                <a:latin typeface="Courier"/>
                <a:cs typeface="Courier"/>
              </a:rPr>
              <a:t>* weight1 +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</a:t>
            </a:r>
            <a:r>
              <a:rPr lang="en-US" dirty="0" smtClean="0">
                <a:latin typeface="Courier"/>
                <a:cs typeface="Courier"/>
              </a:rPr>
              <a:t>    input2 </a:t>
            </a:r>
            <a:r>
              <a:rPr lang="en-US" dirty="0" smtClean="0">
                <a:latin typeface="Courier"/>
                <a:cs typeface="Courier"/>
              </a:rPr>
              <a:t>* weight2 +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</a:t>
            </a:r>
            <a:r>
              <a:rPr lang="en-US" dirty="0" smtClean="0">
                <a:latin typeface="Courier"/>
                <a:cs typeface="Courier"/>
              </a:rPr>
              <a:t>    input3 </a:t>
            </a:r>
            <a:r>
              <a:rPr lang="en-US" dirty="0" smtClean="0">
                <a:latin typeface="Courier"/>
                <a:cs typeface="Courier"/>
              </a:rPr>
              <a:t>* weight3 +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</a:t>
            </a:r>
            <a:r>
              <a:rPr lang="en-US" dirty="0" smtClean="0">
                <a:latin typeface="Courier"/>
                <a:cs typeface="Courier"/>
              </a:rPr>
              <a:t>   input4 </a:t>
            </a:r>
            <a:r>
              <a:rPr lang="en-US" dirty="0" smtClean="0">
                <a:latin typeface="Courier"/>
                <a:cs typeface="Courier"/>
              </a:rPr>
              <a:t>* </a:t>
            </a:r>
            <a:r>
              <a:rPr lang="en-US" dirty="0" smtClean="0">
                <a:latin typeface="Courier"/>
                <a:cs typeface="Courier"/>
              </a:rPr>
              <a:t>weight4;</a:t>
            </a:r>
          </a:p>
          <a:p>
            <a:r>
              <a:rPr lang="en-US" dirty="0" smtClean="0">
                <a:latin typeface="Courier"/>
                <a:cs typeface="Courier"/>
              </a:rPr>
              <a:t>Output    = sigmoid(</a:t>
            </a:r>
            <a:r>
              <a:rPr lang="en-US" dirty="0" err="1" smtClean="0">
                <a:latin typeface="Courier"/>
                <a:cs typeface="Courier"/>
              </a:rPr>
              <a:t>InputSum</a:t>
            </a:r>
            <a:r>
              <a:rPr lang="en-US" dirty="0" smtClean="0">
                <a:latin typeface="Courier"/>
                <a:cs typeface="Courier"/>
              </a:rPr>
              <a:t>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0666" y="5894695"/>
            <a:ext cx="683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double neuron(double x1, double x2);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908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9712" y="953043"/>
            <a:ext cx="12255237" cy="52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65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V</a:t>
            </a:r>
            <a:r>
              <a:rPr lang="en-US" b="1" dirty="0" smtClean="0"/>
              <a:t>alue </a:t>
            </a:r>
            <a:r>
              <a:rPr lang="en-US" b="1" dirty="0"/>
              <a:t>semantics</a:t>
            </a:r>
            <a:r>
              <a:rPr lang="en-US" dirty="0"/>
              <a:t>: In Java and C++, when variables (</a:t>
            </a:r>
            <a:r>
              <a:rPr lang="en-US" dirty="0" err="1">
                <a:latin typeface="Consolas" charset="0"/>
              </a:rPr>
              <a:t>int</a:t>
            </a:r>
            <a:r>
              <a:rPr lang="en-US" dirty="0"/>
              <a:t>, </a:t>
            </a:r>
            <a:r>
              <a:rPr lang="en-US" dirty="0">
                <a:latin typeface="Consolas" charset="0"/>
              </a:rPr>
              <a:t>double</a:t>
            </a:r>
            <a:r>
              <a:rPr lang="en-US" dirty="0"/>
              <a:t>) are passed as parameters, their values are copied.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Modifying </a:t>
            </a:r>
            <a:r>
              <a:rPr lang="en-US" dirty="0"/>
              <a:t>the parameter will not affect the variable passed in.</a:t>
            </a:r>
          </a:p>
          <a:p>
            <a:pPr lvl="1"/>
            <a:endParaRPr lang="en-US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void grow(</a:t>
            </a:r>
            <a:r>
              <a:rPr lang="en-US" sz="1800" b="1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sz="1800" b="1" dirty="0">
                <a:solidFill>
                  <a:schemeClr val="accent2"/>
                </a:solidFill>
                <a:latin typeface="Consolas" charset="0"/>
              </a:rPr>
              <a:t> age</a:t>
            </a:r>
            <a:r>
              <a:rPr lang="en-US" sz="1800" dirty="0">
                <a:latin typeface="Consolas" charset="0"/>
              </a:rPr>
              <a:t>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b="1" dirty="0">
                <a:solidFill>
                  <a:schemeClr val="accent2"/>
                </a:solidFill>
                <a:latin typeface="Consolas" charset="0"/>
              </a:rPr>
              <a:t>age = age + 1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dirty="0" err="1">
                <a:latin typeface="Consolas" charset="0"/>
              </a:rPr>
              <a:t>cout</a:t>
            </a:r>
            <a:r>
              <a:rPr lang="en-US" sz="1800" dirty="0">
                <a:latin typeface="Consolas" charset="0"/>
              </a:rPr>
              <a:t> &lt;&lt; "grow age is " &lt;&lt; </a:t>
            </a:r>
            <a:r>
              <a:rPr lang="en-US" sz="1800" b="1" dirty="0">
                <a:solidFill>
                  <a:schemeClr val="accent2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 &lt;&lt; </a:t>
            </a:r>
            <a:r>
              <a:rPr lang="en-US" sz="1800" dirty="0" err="1">
                <a:latin typeface="Consolas" charset="0"/>
              </a:rPr>
              <a:t>endl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1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 err="1">
                <a:latin typeface="Consolas" charset="0"/>
              </a:rPr>
              <a:t>int</a:t>
            </a:r>
            <a:r>
              <a:rPr lang="en-US" sz="1800" dirty="0">
                <a:latin typeface="Consolas" charset="0"/>
              </a:rPr>
              <a:t> main()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b="1" dirty="0" err="1">
                <a:solidFill>
                  <a:srgbClr val="008000"/>
                </a:solidFill>
                <a:latin typeface="Consolas" charset="0"/>
              </a:rPr>
              <a:t>int</a:t>
            </a:r>
            <a:r>
              <a:rPr lang="en-US" sz="1800" b="1" dirty="0">
                <a:solidFill>
                  <a:srgbClr val="008000"/>
                </a:solidFill>
                <a:latin typeface="Consolas" charset="0"/>
              </a:rPr>
              <a:t> age = 20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dirty="0" err="1">
                <a:latin typeface="Consolas" charset="0"/>
              </a:rPr>
              <a:t>cout</a:t>
            </a:r>
            <a:r>
              <a:rPr lang="en-US" sz="1800" dirty="0">
                <a:latin typeface="Consolas" charset="0"/>
              </a:rPr>
              <a:t> &lt;&lt; "main age is " &lt;&lt; </a:t>
            </a:r>
            <a:r>
              <a:rPr lang="en-US" sz="1800" b="1" dirty="0">
                <a:solidFill>
                  <a:srgbClr val="008000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 &lt;&lt; </a:t>
            </a:r>
            <a:r>
              <a:rPr lang="en-US" sz="1800" dirty="0" err="1">
                <a:latin typeface="Consolas" charset="0"/>
              </a:rPr>
              <a:t>endl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grow(</a:t>
            </a:r>
            <a:r>
              <a:rPr lang="en-US" sz="1800" b="1" dirty="0">
                <a:solidFill>
                  <a:srgbClr val="008000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dirty="0" err="1">
                <a:latin typeface="Consolas" charset="0"/>
              </a:rPr>
              <a:t>cout</a:t>
            </a:r>
            <a:r>
              <a:rPr lang="en-US" sz="1800" dirty="0">
                <a:latin typeface="Consolas" charset="0"/>
              </a:rPr>
              <a:t> &lt;&lt; "main age is " &lt;&lt; </a:t>
            </a:r>
            <a:r>
              <a:rPr lang="en-US" sz="1800" b="1" dirty="0">
                <a:solidFill>
                  <a:srgbClr val="008000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 &lt;&lt; </a:t>
            </a:r>
            <a:r>
              <a:rPr lang="en-US" sz="1800" dirty="0" err="1">
                <a:latin typeface="Consolas" charset="0"/>
              </a:rPr>
              <a:t>endl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return 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}</a:t>
            </a:r>
          </a:p>
        </p:txBody>
      </p:sp>
      <p:sp>
        <p:nvSpPr>
          <p:cNvPr id="214020" name="Text Box 7"/>
          <p:cNvSpPr txBox="1">
            <a:spLocks noChangeArrowheads="1"/>
          </p:cNvSpPr>
          <p:nvPr/>
        </p:nvSpPr>
        <p:spPr bwMode="auto">
          <a:xfrm>
            <a:off x="6477000" y="5033963"/>
            <a:ext cx="2276475" cy="1352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Calibri" charset="0"/>
                <a:ea typeface="MS PGothic" charset="0"/>
                <a:cs typeface="MS PGothic" charset="0"/>
              </a:rPr>
              <a:t>Output:</a:t>
            </a:r>
          </a:p>
          <a:p>
            <a:endParaRPr lang="en-US" sz="800"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>
                <a:latin typeface="Consolas" charset="0"/>
              </a:rPr>
              <a:t>main age is 20</a:t>
            </a:r>
          </a:p>
          <a:p>
            <a:r>
              <a:rPr lang="en-US">
                <a:latin typeface="Consolas" charset="0"/>
                <a:ea typeface="MS PGothic" charset="0"/>
                <a:cs typeface="Consolas" charset="0"/>
              </a:rPr>
              <a:t>grow age is 21</a:t>
            </a:r>
          </a:p>
          <a:p>
            <a:r>
              <a:rPr lang="en-US">
                <a:latin typeface="Consolas" charset="0"/>
                <a:ea typeface="MS PGothic" charset="0"/>
                <a:cs typeface="Consolas" charset="0"/>
              </a:rPr>
              <a:t>main age is 20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Pass by Value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03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Reference </a:t>
            </a:r>
            <a:r>
              <a:rPr lang="en-US" b="1" dirty="0"/>
              <a:t>semantics</a:t>
            </a:r>
            <a:r>
              <a:rPr lang="en-US" dirty="0"/>
              <a:t>: In C++, if you declare a parameter with an </a:t>
            </a:r>
            <a:r>
              <a:rPr lang="en-US" dirty="0">
                <a:latin typeface="Consolas" charset="0"/>
              </a:rPr>
              <a:t>&amp;</a:t>
            </a:r>
            <a:r>
              <a:rPr lang="en-US" dirty="0"/>
              <a:t> after its type, instead of passing a copy of its value, it will link the caller and </a:t>
            </a:r>
            <a:r>
              <a:rPr lang="en-US" dirty="0" err="1"/>
              <a:t>callee</a:t>
            </a:r>
            <a:r>
              <a:rPr lang="en-US" dirty="0"/>
              <a:t> functions to the same variable in </a:t>
            </a:r>
            <a:r>
              <a:rPr lang="en-US" dirty="0" smtClean="0"/>
              <a:t>memory.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Modifying </a:t>
            </a:r>
            <a:r>
              <a:rPr lang="en-US" dirty="0"/>
              <a:t>the parameter </a:t>
            </a:r>
            <a:r>
              <a:rPr lang="en-US" i="1" dirty="0"/>
              <a:t>will </a:t>
            </a:r>
            <a:r>
              <a:rPr lang="en-US" dirty="0"/>
              <a:t>affect the variable passed in. </a:t>
            </a:r>
          </a:p>
          <a:p>
            <a:pPr lvl="1"/>
            <a:endParaRPr lang="en-US" dirty="0"/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void grow(</a:t>
            </a:r>
            <a:r>
              <a:rPr lang="en-US" sz="1800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sz="1800" b="1" dirty="0">
                <a:solidFill>
                  <a:schemeClr val="accent2"/>
                </a:solidFill>
                <a:latin typeface="Consolas" charset="0"/>
              </a:rPr>
              <a:t>&amp;</a:t>
            </a:r>
            <a:r>
              <a:rPr lang="en-US" sz="1800" dirty="0">
                <a:solidFill>
                  <a:schemeClr val="accent2"/>
                </a:solidFill>
                <a:latin typeface="Consolas" charset="0"/>
              </a:rPr>
              <a:t> age</a:t>
            </a:r>
            <a:r>
              <a:rPr lang="en-US" sz="1800" dirty="0">
                <a:latin typeface="Consolas" charset="0"/>
              </a:rPr>
              <a:t>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dirty="0">
                <a:solidFill>
                  <a:schemeClr val="accent2"/>
                </a:solidFill>
                <a:latin typeface="Consolas" charset="0"/>
              </a:rPr>
              <a:t>age = age + 1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dirty="0" err="1">
                <a:latin typeface="Consolas" charset="0"/>
              </a:rPr>
              <a:t>cout</a:t>
            </a:r>
            <a:r>
              <a:rPr lang="en-US" sz="1800" dirty="0">
                <a:latin typeface="Consolas" charset="0"/>
              </a:rPr>
              <a:t> &lt;&lt; "grow age is " &lt;&lt; </a:t>
            </a:r>
            <a:r>
              <a:rPr lang="en-US" sz="1800" dirty="0">
                <a:solidFill>
                  <a:schemeClr val="accent2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 &lt;&lt; </a:t>
            </a:r>
            <a:r>
              <a:rPr lang="en-US" sz="1800" dirty="0" err="1">
                <a:latin typeface="Consolas" charset="0"/>
              </a:rPr>
              <a:t>endl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18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 err="1">
                <a:latin typeface="Consolas" charset="0"/>
              </a:rPr>
              <a:t>int</a:t>
            </a:r>
            <a:r>
              <a:rPr lang="en-US" sz="1800" dirty="0">
                <a:latin typeface="Consolas" charset="0"/>
              </a:rPr>
              <a:t> main()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dirty="0" err="1">
                <a:solidFill>
                  <a:schemeClr val="accent2"/>
                </a:solidFill>
                <a:latin typeface="Consolas" charset="0"/>
              </a:rPr>
              <a:t>int</a:t>
            </a:r>
            <a:r>
              <a:rPr lang="en-US" sz="1800" dirty="0">
                <a:solidFill>
                  <a:schemeClr val="accent2"/>
                </a:solidFill>
                <a:latin typeface="Consolas" charset="0"/>
              </a:rPr>
              <a:t> age = 20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dirty="0" err="1">
                <a:latin typeface="Consolas" charset="0"/>
              </a:rPr>
              <a:t>cout</a:t>
            </a:r>
            <a:r>
              <a:rPr lang="en-US" sz="1800" dirty="0">
                <a:latin typeface="Consolas" charset="0"/>
              </a:rPr>
              <a:t> &lt;&lt; "main age is " &lt;&lt; </a:t>
            </a:r>
            <a:r>
              <a:rPr lang="en-US" sz="1800" dirty="0">
                <a:solidFill>
                  <a:schemeClr val="accent2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 &lt;&lt; </a:t>
            </a:r>
            <a:r>
              <a:rPr lang="en-US" sz="1800" dirty="0" err="1">
                <a:latin typeface="Consolas" charset="0"/>
              </a:rPr>
              <a:t>endl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grow(</a:t>
            </a:r>
            <a:r>
              <a:rPr lang="en-US" sz="1800" dirty="0">
                <a:solidFill>
                  <a:schemeClr val="accent2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</a:t>
            </a:r>
            <a:r>
              <a:rPr lang="en-US" sz="1800" dirty="0" err="1">
                <a:latin typeface="Consolas" charset="0"/>
              </a:rPr>
              <a:t>cout</a:t>
            </a:r>
            <a:r>
              <a:rPr lang="en-US" sz="1800" dirty="0">
                <a:latin typeface="Consolas" charset="0"/>
              </a:rPr>
              <a:t> &lt;&lt; "main age is " &lt;&lt; </a:t>
            </a:r>
            <a:r>
              <a:rPr lang="en-US" sz="1800" dirty="0">
                <a:solidFill>
                  <a:schemeClr val="accent2"/>
                </a:solidFill>
                <a:latin typeface="Consolas" charset="0"/>
              </a:rPr>
              <a:t>age</a:t>
            </a:r>
            <a:r>
              <a:rPr lang="en-US" sz="1800" dirty="0">
                <a:latin typeface="Consolas" charset="0"/>
              </a:rPr>
              <a:t> &lt;&lt; </a:t>
            </a:r>
            <a:r>
              <a:rPr lang="en-US" sz="1800" dirty="0" err="1">
                <a:latin typeface="Consolas" charset="0"/>
              </a:rPr>
              <a:t>endl</a:t>
            </a:r>
            <a:r>
              <a:rPr lang="en-US" sz="1800" dirty="0">
                <a:latin typeface="Consolas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    return 0;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>
                <a:latin typeface="Consolas" charset="0"/>
              </a:rPr>
              <a:t>}</a:t>
            </a:r>
          </a:p>
        </p:txBody>
      </p:sp>
      <p:sp>
        <p:nvSpPr>
          <p:cNvPr id="206852" name="Text Box 7"/>
          <p:cNvSpPr txBox="1">
            <a:spLocks noChangeArrowheads="1"/>
          </p:cNvSpPr>
          <p:nvPr/>
        </p:nvSpPr>
        <p:spPr bwMode="auto">
          <a:xfrm>
            <a:off x="6477000" y="5033963"/>
            <a:ext cx="2276475" cy="1352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Calibri" charset="0"/>
                <a:ea typeface="MS PGothic" charset="0"/>
                <a:cs typeface="MS PGothic" charset="0"/>
              </a:rPr>
              <a:t>Output:</a:t>
            </a:r>
          </a:p>
          <a:p>
            <a:endParaRPr lang="en-US" sz="800">
              <a:latin typeface="Calibri" charset="0"/>
              <a:ea typeface="MS PGothic" charset="0"/>
              <a:cs typeface="MS PGothic" charset="0"/>
            </a:endParaRPr>
          </a:p>
          <a:p>
            <a:r>
              <a:rPr lang="en-US">
                <a:latin typeface="Consolas" charset="0"/>
              </a:rPr>
              <a:t>main age is 20</a:t>
            </a:r>
          </a:p>
          <a:p>
            <a:r>
              <a:rPr lang="en-US">
                <a:latin typeface="Consolas" charset="0"/>
                <a:ea typeface="MS PGothic" charset="0"/>
                <a:cs typeface="Consolas" charset="0"/>
              </a:rPr>
              <a:t>grow age is 21</a:t>
            </a:r>
          </a:p>
          <a:p>
            <a:r>
              <a:rPr lang="en-US">
                <a:latin typeface="Consolas" charset="0"/>
                <a:ea typeface="MS PGothic" charset="0"/>
                <a:cs typeface="Consolas" charset="0"/>
              </a:rPr>
              <a:t>main age is </a:t>
            </a:r>
            <a:r>
              <a:rPr lang="en-US" b="1">
                <a:latin typeface="Consolas" charset="0"/>
                <a:ea typeface="MS PGothic" charset="0"/>
                <a:cs typeface="Consolas" charset="0"/>
              </a:rPr>
              <a:t>21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Pass by Reference (2.5)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659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reference parameters, you can write a swap function.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/*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 * Places a's value into b and vice versa.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nsolas" charset="0"/>
              </a:rPr>
              <a:t> */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swap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b="1" dirty="0">
                <a:latin typeface="Consolas" charset="0"/>
              </a:rPr>
              <a:t>&amp;</a:t>
            </a:r>
            <a:r>
              <a:rPr lang="en-US" sz="2000" dirty="0">
                <a:latin typeface="Consolas" charset="0"/>
              </a:rPr>
              <a:t> a,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b="1" dirty="0">
                <a:latin typeface="Consolas" charset="0"/>
              </a:rPr>
              <a:t>&amp;</a:t>
            </a:r>
            <a:r>
              <a:rPr lang="en-US" sz="2000" dirty="0">
                <a:latin typeface="Consolas" charset="0"/>
              </a:rPr>
              <a:t> b)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temp = a;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a = b;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 = temp;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pic>
        <p:nvPicPr>
          <p:cNvPr id="207876" name="Picture 4" descr="KWyhJdX1J89vCBnW_1SzTMFa19-qR75Rs7h629koWi1TMtDxv5KrcW0JwnEGTartOimv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9"/>
          <a:stretch>
            <a:fillRect/>
          </a:stretch>
        </p:blipFill>
        <p:spPr bwMode="auto">
          <a:xfrm>
            <a:off x="8496300" y="63500"/>
            <a:ext cx="571500" cy="393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Pass by Reference Example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84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06 at 11.01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15" y="957977"/>
            <a:ext cx="4367571" cy="5115368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Class Website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6358" y="6073345"/>
            <a:ext cx="36112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s106b.stanford.edu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23755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                                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// A. 5 3 13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                             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// B. 5 2 8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                                       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// C. 4 3 7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                                         // D. 4 2 9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 </a:t>
            </a:r>
            <a:r>
              <a:rPr lang="en-US" sz="2000" dirty="0" smtClean="0">
                <a:solidFill>
                  <a:srgbClr val="008000"/>
                </a:solidFill>
                <a:latin typeface="Consolas" charset="0"/>
              </a:rPr>
              <a:t>// E. other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a = 5; </a:t>
            </a:r>
            <a:r>
              <a:rPr lang="en-US" sz="2000" dirty="0" smtClean="0">
                <a:latin typeface="Consolas" charset="0"/>
              </a:rPr>
              <a:t>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695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425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033564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27517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5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1376" y="1993566"/>
            <a:ext cx="6422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5549" y="1993566"/>
            <a:ext cx="6186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 =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4585" y="1996426"/>
            <a:ext cx="6335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= 8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033564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27517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2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1376" y="1993566"/>
            <a:ext cx="6422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5549" y="1993566"/>
            <a:ext cx="6186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 =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4585" y="1996426"/>
            <a:ext cx="6335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= 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3994" y="2545468"/>
            <a:ext cx="102514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b = 4</a:t>
            </a:r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2033564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27517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2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1376" y="1993566"/>
            <a:ext cx="6422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5549" y="1993566"/>
            <a:ext cx="6186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 =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4585" y="1996426"/>
            <a:ext cx="6335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= 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3994" y="2545468"/>
            <a:ext cx="102514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b = 4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03994" y="2814259"/>
            <a:ext cx="101562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a = 9</a:t>
            </a:r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2033564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27517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1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output of this code?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void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dirty="0">
                <a:latin typeface="Consolas" charset="0"/>
              </a:rPr>
              <a:t>(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b,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c,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&amp; a) </a:t>
            </a:r>
            <a:r>
              <a:rPr lang="en-US" sz="2000" dirty="0" smtClean="0">
                <a:latin typeface="Consolas" charset="0"/>
              </a:rPr>
              <a:t>{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b--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a++;</a:t>
            </a:r>
            <a:endParaRPr lang="en-US" sz="2000" dirty="0"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c += a</a:t>
            </a:r>
            <a:r>
              <a:rPr lang="en-US" sz="2000" dirty="0" smtClean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}</a:t>
            </a:r>
            <a:endParaRPr lang="en-US" sz="2000" dirty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         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</a:t>
            </a:r>
            <a:r>
              <a:rPr lang="en-US" sz="2000" b="1" dirty="0">
                <a:latin typeface="Consolas" charset="0"/>
              </a:rPr>
              <a:t>main</a:t>
            </a:r>
            <a:r>
              <a:rPr lang="en-US" sz="2000" dirty="0">
                <a:latin typeface="Consolas" charset="0"/>
              </a:rPr>
              <a:t>() </a:t>
            </a:r>
            <a:r>
              <a:rPr lang="en-US" sz="2000" dirty="0" smtClean="0">
                <a:latin typeface="Consolas" charset="0"/>
              </a:rPr>
              <a:t>{ 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 smtClean="0">
                <a:latin typeface="Consolas" charset="0"/>
              </a:rPr>
              <a:t>int</a:t>
            </a:r>
            <a:r>
              <a:rPr lang="en-US" sz="2000" dirty="0" smtClean="0">
                <a:latin typeface="Consolas" charset="0"/>
              </a:rPr>
              <a:t> a = 5;                           </a:t>
            </a:r>
            <a:endParaRPr lang="en-US" sz="2000" dirty="0" smtClean="0">
              <a:solidFill>
                <a:srgbClr val="008000"/>
              </a:solidFill>
              <a:latin typeface="Consolas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b = 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int</a:t>
            </a:r>
            <a:r>
              <a:rPr lang="en-US" sz="2000" dirty="0">
                <a:latin typeface="Consolas" charset="0"/>
              </a:rPr>
              <a:t> c = 8;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b="1" dirty="0">
                <a:latin typeface="Consolas" charset="0"/>
              </a:rPr>
              <a:t>mystery</a:t>
            </a:r>
            <a:r>
              <a:rPr lang="en-US" sz="2000" b="1" dirty="0" smtClean="0">
                <a:latin typeface="Consolas" charset="0"/>
              </a:rPr>
              <a:t>(a, b, c)</a:t>
            </a:r>
            <a:r>
              <a:rPr lang="en-US" sz="2000" b="1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</a:t>
            </a:r>
            <a:r>
              <a:rPr lang="en-US" sz="2000" dirty="0" err="1">
                <a:latin typeface="Consolas" charset="0"/>
              </a:rPr>
              <a:t>cout</a:t>
            </a:r>
            <a:r>
              <a:rPr lang="en-US" sz="2000" dirty="0">
                <a:latin typeface="Consolas" charset="0"/>
              </a:rPr>
              <a:t> &lt;&lt; a &lt;&lt; " " &lt;&lt; b &lt;&lt; " " &lt;&lt; c &lt;&lt; </a:t>
            </a:r>
            <a:r>
              <a:rPr lang="en-US" sz="2000" dirty="0" err="1">
                <a:latin typeface="Consolas" charset="0"/>
              </a:rPr>
              <a:t>endl</a:t>
            </a:r>
            <a:r>
              <a:rPr lang="en-US" sz="2000" dirty="0">
                <a:latin typeface="Consolas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dirty="0">
                <a:latin typeface="Consolas" charset="0"/>
              </a:rPr>
              <a:t>}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Mystery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1376" y="1993566"/>
            <a:ext cx="6422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65549" y="1993566"/>
            <a:ext cx="6186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 =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64585" y="1996426"/>
            <a:ext cx="6335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= 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03994" y="2545468"/>
            <a:ext cx="102514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b = 4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03994" y="2814259"/>
            <a:ext cx="101562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a = 9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033564" y="3081316"/>
            <a:ext cx="110809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Now c = 11</a:t>
            </a:r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2033564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827517" y="4847368"/>
            <a:ext cx="369787" cy="47790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7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153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the minimum and maximum non-creepy age to date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08900" name="Group 4"/>
          <p:cNvGrpSpPr>
            <a:grpSpLocks/>
          </p:cNvGrpSpPr>
          <p:nvPr/>
        </p:nvGrpSpPr>
        <p:grpSpPr bwMode="auto">
          <a:xfrm>
            <a:off x="2638779" y="2596445"/>
            <a:ext cx="3629765" cy="3554003"/>
            <a:chOff x="4224" y="1632"/>
            <a:chExt cx="1393" cy="1261"/>
          </a:xfrm>
        </p:grpSpPr>
        <p:pic>
          <p:nvPicPr>
            <p:cNvPr id="2089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1632"/>
              <a:ext cx="1393" cy="1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08902" name="Text Box 6"/>
            <p:cNvSpPr txBox="1">
              <a:spLocks noChangeArrowheads="1"/>
            </p:cNvSpPr>
            <p:nvPr/>
          </p:nvSpPr>
          <p:spPr bwMode="auto">
            <a:xfrm>
              <a:off x="4224" y="2784"/>
              <a:ext cx="1393" cy="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Calibri" charset="0"/>
                  <a:hlinkClick r:id="rId3"/>
                </a:rPr>
                <a:t>http://xkcd.com/314/</a:t>
              </a:r>
              <a:r>
                <a:rPr lang="en-US" sz="1400" dirty="0">
                  <a:latin typeface="Calibri" charset="0"/>
                </a:rPr>
                <a:t> </a:t>
              </a:r>
            </a:p>
          </p:txBody>
        </p:sp>
      </p:grp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Output Parameters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08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33244"/>
          </a:xfrm>
        </p:spPr>
        <p:txBody>
          <a:bodyPr>
            <a:normAutofit fontScale="85000" lnSpcReduction="20000"/>
          </a:bodyPr>
          <a:lstStyle/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urier"/>
                <a:cs typeface="Courier"/>
              </a:rPr>
              <a:t>void </a:t>
            </a:r>
            <a:r>
              <a:rPr lang="en-US" sz="2000" dirty="0" err="1" smtClean="0">
                <a:latin typeface="Courier"/>
                <a:cs typeface="Courier"/>
              </a:rPr>
              <a:t>datingRange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age, 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&amp; min, 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&amp; max);</a:t>
            </a:r>
            <a:endParaRPr lang="en-US" sz="2000" dirty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 smtClean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main()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young;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old;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datingRange</a:t>
            </a:r>
            <a:r>
              <a:rPr lang="en-US" sz="2000" dirty="0">
                <a:latin typeface="Courier"/>
                <a:cs typeface="Courier"/>
              </a:rPr>
              <a:t>(48, young, old);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 smtClean="0">
                <a:latin typeface="Courier"/>
                <a:cs typeface="Courier"/>
              </a:rPr>
              <a:t>cout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&lt;&lt; "A 48-year-old could date someone from "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        </a:t>
            </a:r>
            <a:r>
              <a:rPr lang="en-US" sz="2000" dirty="0" smtClean="0">
                <a:latin typeface="Courier"/>
                <a:cs typeface="Courier"/>
              </a:rPr>
              <a:t>&lt;</a:t>
            </a:r>
            <a:r>
              <a:rPr lang="en-US" sz="2000" dirty="0">
                <a:latin typeface="Courier"/>
                <a:cs typeface="Courier"/>
              </a:rPr>
              <a:t>&lt; young </a:t>
            </a:r>
            <a:endParaRPr lang="en-US" sz="2000" dirty="0" smtClean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   &lt;</a:t>
            </a:r>
            <a:r>
              <a:rPr lang="en-US" sz="2000" dirty="0">
                <a:latin typeface="Courier"/>
                <a:cs typeface="Courier"/>
              </a:rPr>
              <a:t>&lt; " to " </a:t>
            </a:r>
            <a:endParaRPr lang="en-US" sz="2000" dirty="0" smtClean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   &lt;</a:t>
            </a:r>
            <a:r>
              <a:rPr lang="en-US" sz="2000" dirty="0">
                <a:latin typeface="Courier"/>
                <a:cs typeface="Courier"/>
              </a:rPr>
              <a:t>&lt; old </a:t>
            </a:r>
            <a:endParaRPr lang="en-US" sz="2000" dirty="0" smtClean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   &lt;&lt; " </a:t>
            </a:r>
            <a:r>
              <a:rPr lang="en-US" sz="2000" dirty="0">
                <a:latin typeface="Courier"/>
                <a:cs typeface="Courier"/>
              </a:rPr>
              <a:t>years old." </a:t>
            </a:r>
            <a:endParaRPr lang="en-US" sz="2000" dirty="0" smtClean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    &lt;</a:t>
            </a:r>
            <a:r>
              <a:rPr lang="en-US" sz="2000" dirty="0">
                <a:latin typeface="Courier"/>
                <a:cs typeface="Courier"/>
              </a:rPr>
              <a:t>&lt; </a:t>
            </a:r>
            <a:r>
              <a:rPr lang="en-US" sz="2000" dirty="0" err="1" smtClean="0">
                <a:latin typeface="Courier"/>
                <a:cs typeface="Courier"/>
              </a:rPr>
              <a:t>endl</a:t>
            </a:r>
            <a:r>
              <a:rPr lang="en-US" sz="2000" dirty="0" smtClean="0">
                <a:latin typeface="Courier"/>
                <a:cs typeface="Courier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return 0;</a:t>
            </a:r>
            <a:endParaRPr lang="en-US" sz="2000" dirty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urier"/>
                <a:cs typeface="Courier"/>
              </a:rPr>
              <a:t>void </a:t>
            </a:r>
            <a:r>
              <a:rPr lang="en-US" sz="2000" dirty="0" err="1" smtClean="0">
                <a:latin typeface="Courier"/>
                <a:cs typeface="Courier"/>
              </a:rPr>
              <a:t>datingRange</a:t>
            </a:r>
            <a:r>
              <a:rPr lang="en-US" sz="2000" dirty="0" smtClean="0">
                <a:latin typeface="Courier"/>
                <a:cs typeface="Courier"/>
              </a:rPr>
              <a:t>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age, 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b="1" dirty="0" smtClean="0">
                <a:latin typeface="Courier"/>
                <a:cs typeface="Courier"/>
              </a:rPr>
              <a:t>&amp;</a:t>
            </a:r>
            <a:r>
              <a:rPr lang="en-US" sz="2000" dirty="0" smtClean="0">
                <a:latin typeface="Courier"/>
                <a:cs typeface="Courier"/>
              </a:rPr>
              <a:t> min, 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b="1" dirty="0" smtClean="0">
                <a:latin typeface="Courier"/>
                <a:cs typeface="Courier"/>
              </a:rPr>
              <a:t>&amp;</a:t>
            </a:r>
            <a:r>
              <a:rPr lang="en-US" sz="2000" dirty="0" smtClean="0">
                <a:latin typeface="Courier"/>
                <a:cs typeface="Courier"/>
              </a:rPr>
              <a:t> max) {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urier"/>
                <a:cs typeface="Courier"/>
              </a:rPr>
              <a:t>    min = age / 2 + 7;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urier"/>
                <a:cs typeface="Courier"/>
              </a:rPr>
              <a:t>    max = (age - 7) * 2;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 smtClean="0">
                <a:latin typeface="Courier"/>
                <a:cs typeface="Courier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sz="2000" dirty="0">
              <a:latin typeface="Courier"/>
              <a:cs typeface="Courier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A 48-year-old could date someone from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31 to 82 years old.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Output Parameters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405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Benefits</a:t>
            </a:r>
            <a:r>
              <a:rPr lang="en-US" dirty="0" smtClean="0"/>
              <a:t> </a:t>
            </a:r>
            <a:r>
              <a:rPr lang="en-US" dirty="0"/>
              <a:t>of reference parameters:</a:t>
            </a:r>
          </a:p>
          <a:p>
            <a:r>
              <a:rPr lang="en-US" dirty="0"/>
              <a:t>a useful way to be able to 'return' more than one value</a:t>
            </a:r>
          </a:p>
          <a:p>
            <a:r>
              <a:rPr lang="en-US" dirty="0"/>
              <a:t>often used with objects, to avoid making bulky copies when passing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Downsides</a:t>
            </a:r>
            <a:r>
              <a:rPr lang="en-US" dirty="0" smtClean="0"/>
              <a:t> </a:t>
            </a:r>
            <a:r>
              <a:rPr lang="en-US" dirty="0"/>
              <a:t>of reference parameters:</a:t>
            </a:r>
          </a:p>
          <a:p>
            <a:r>
              <a:rPr lang="en-US" dirty="0"/>
              <a:t>hard to tell from call whether it is ref;  can't tell if it will be changed</a:t>
            </a:r>
          </a:p>
          <a:p>
            <a:pPr lvl="1"/>
            <a:r>
              <a:rPr lang="en-US" dirty="0">
                <a:latin typeface="Consolas" charset="0"/>
              </a:rPr>
              <a:t>foo(a, b, c); 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will foo change a, b, or c?  :-/</a:t>
            </a:r>
          </a:p>
          <a:p>
            <a:pPr lvl="1"/>
            <a:endParaRPr lang="en-US" sz="800" dirty="0"/>
          </a:p>
          <a:p>
            <a:r>
              <a:rPr lang="en-US" dirty="0"/>
              <a:t>(very) slightly slower than value parameters</a:t>
            </a:r>
          </a:p>
          <a:p>
            <a:pPr lvl="1"/>
            <a:endParaRPr lang="en-US" sz="800" dirty="0"/>
          </a:p>
          <a:p>
            <a:r>
              <a:rPr lang="en-US" dirty="0"/>
              <a:t>can't pass a literal value to a ref parameter</a:t>
            </a:r>
          </a:p>
          <a:p>
            <a:pPr lvl="2"/>
            <a:r>
              <a:rPr lang="en-US" dirty="0">
                <a:latin typeface="Consolas" charset="0"/>
              </a:rPr>
              <a:t>grow(</a:t>
            </a:r>
            <a:r>
              <a:rPr lang="en-US" dirty="0">
                <a:solidFill>
                  <a:srgbClr val="800000"/>
                </a:solidFill>
                <a:latin typeface="Consolas" charset="0"/>
              </a:rPr>
              <a:t>39</a:t>
            </a:r>
            <a:r>
              <a:rPr lang="en-US" dirty="0">
                <a:latin typeface="Consolas" charset="0"/>
              </a:rPr>
              <a:t>);   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// error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Pass by Reference Pros / Cons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061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Staff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2" y="3935468"/>
            <a:ext cx="2234445" cy="2693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2" y="1009369"/>
            <a:ext cx="2234445" cy="2573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05445" y="1174288"/>
            <a:ext cx="339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Instructor: Chris Piech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905445" y="4250973"/>
            <a:ext cx="345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Head TA: Megan Faulk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905445" y="1849908"/>
            <a:ext cx="31824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Office hours: </a:t>
            </a:r>
          </a:p>
          <a:p>
            <a:r>
              <a:rPr lang="en-US" sz="2800" dirty="0" smtClean="0"/>
              <a:t>Mon 1:30 to 2:30pm</a:t>
            </a:r>
          </a:p>
          <a:p>
            <a:r>
              <a:rPr lang="en-US" sz="2800" dirty="0" smtClean="0"/>
              <a:t>Wed 2:30 to 3:30pm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905445" y="4816059"/>
            <a:ext cx="37394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Office hours: </a:t>
            </a:r>
          </a:p>
          <a:p>
            <a:r>
              <a:rPr lang="en-US" sz="2800" dirty="0" smtClean="0"/>
              <a:t>Tue, </a:t>
            </a:r>
            <a:r>
              <a:rPr lang="en-US" sz="2800" dirty="0" err="1" smtClean="0"/>
              <a:t>Th</a:t>
            </a:r>
            <a:r>
              <a:rPr lang="en-US" sz="2800" dirty="0" smtClean="0"/>
              <a:t> 9:00 to 10:30am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630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36277"/>
            <a:ext cx="7874000" cy="44323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Insight into Java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78524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In Java, primitives are passed by value, and objects are passed by reference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9534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Points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06613" y="3221777"/>
            <a:ext cx="723737" cy="7237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96493" y="3231019"/>
            <a:ext cx="330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Prototype your functions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897249" y="5145111"/>
            <a:ext cx="723737" cy="7237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8859" y="1392062"/>
            <a:ext cx="723737" cy="7237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14894" y="1284802"/>
            <a:ext cx="5941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Basics of C++ and Java are very similar. Slight difference in Strings.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998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Points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06613" y="3221777"/>
            <a:ext cx="723737" cy="7237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96493" y="3231019"/>
            <a:ext cx="330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Prototype your functions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897249" y="5145111"/>
            <a:ext cx="723737" cy="7237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19592" y="5141309"/>
            <a:ext cx="3890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Pass by reference </a:t>
            </a:r>
            <a:r>
              <a:rPr lang="en-US" sz="2400" dirty="0" err="1" smtClean="0">
                <a:solidFill>
                  <a:srgbClr val="000000"/>
                </a:solidFill>
              </a:rPr>
              <a:t>vs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pass by value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102128" y="4039627"/>
            <a:ext cx="920524" cy="1031127"/>
          </a:xfrm>
          <a:custGeom>
            <a:avLst/>
            <a:gdLst>
              <a:gd name="connsiteX0" fmla="*/ 0 w 1338229"/>
              <a:gd name="connsiteY0" fmla="*/ 0 h 1031127"/>
              <a:gd name="connsiteX1" fmla="*/ 122898 w 1338229"/>
              <a:gd name="connsiteY1" fmla="*/ 13654 h 1031127"/>
              <a:gd name="connsiteX2" fmla="*/ 177520 w 1338229"/>
              <a:gd name="connsiteY2" fmla="*/ 40963 h 1031127"/>
              <a:gd name="connsiteX3" fmla="*/ 245797 w 1338229"/>
              <a:gd name="connsiteY3" fmla="*/ 68272 h 1031127"/>
              <a:gd name="connsiteX4" fmla="*/ 327729 w 1338229"/>
              <a:gd name="connsiteY4" fmla="*/ 109236 h 1031127"/>
              <a:gd name="connsiteX5" fmla="*/ 368695 w 1338229"/>
              <a:gd name="connsiteY5" fmla="*/ 136545 h 1031127"/>
              <a:gd name="connsiteX6" fmla="*/ 491594 w 1338229"/>
              <a:gd name="connsiteY6" fmla="*/ 204818 h 1031127"/>
              <a:gd name="connsiteX7" fmla="*/ 532560 w 1338229"/>
              <a:gd name="connsiteY7" fmla="*/ 245782 h 1031127"/>
              <a:gd name="connsiteX8" fmla="*/ 628148 w 1338229"/>
              <a:gd name="connsiteY8" fmla="*/ 314054 h 1031127"/>
              <a:gd name="connsiteX9" fmla="*/ 710081 w 1338229"/>
              <a:gd name="connsiteY9" fmla="*/ 382327 h 1031127"/>
              <a:gd name="connsiteX10" fmla="*/ 819324 w 1338229"/>
              <a:gd name="connsiteY10" fmla="*/ 477909 h 1031127"/>
              <a:gd name="connsiteX11" fmla="*/ 860290 w 1338229"/>
              <a:gd name="connsiteY11" fmla="*/ 505218 h 1031127"/>
              <a:gd name="connsiteX12" fmla="*/ 928567 w 1338229"/>
              <a:gd name="connsiteY12" fmla="*/ 559836 h 1031127"/>
              <a:gd name="connsiteX13" fmla="*/ 955878 w 1338229"/>
              <a:gd name="connsiteY13" fmla="*/ 600800 h 1031127"/>
              <a:gd name="connsiteX14" fmla="*/ 996844 w 1338229"/>
              <a:gd name="connsiteY14" fmla="*/ 628109 h 1031127"/>
              <a:gd name="connsiteX15" fmla="*/ 1078777 w 1338229"/>
              <a:gd name="connsiteY15" fmla="*/ 710037 h 1031127"/>
              <a:gd name="connsiteX16" fmla="*/ 1174364 w 1338229"/>
              <a:gd name="connsiteY16" fmla="*/ 778309 h 1031127"/>
              <a:gd name="connsiteX17" fmla="*/ 1215331 w 1338229"/>
              <a:gd name="connsiteY17" fmla="*/ 873891 h 1031127"/>
              <a:gd name="connsiteX18" fmla="*/ 1256297 w 1338229"/>
              <a:gd name="connsiteY18" fmla="*/ 901200 h 1031127"/>
              <a:gd name="connsiteX19" fmla="*/ 1283608 w 1338229"/>
              <a:gd name="connsiteY19" fmla="*/ 942164 h 1031127"/>
              <a:gd name="connsiteX20" fmla="*/ 1297263 w 1338229"/>
              <a:gd name="connsiteY20" fmla="*/ 983128 h 1031127"/>
              <a:gd name="connsiteX21" fmla="*/ 1338229 w 1338229"/>
              <a:gd name="connsiteY21" fmla="*/ 1010437 h 1031127"/>
              <a:gd name="connsiteX22" fmla="*/ 1324574 w 1338229"/>
              <a:gd name="connsiteY22" fmla="*/ 969473 h 1031127"/>
              <a:gd name="connsiteX23" fmla="*/ 1310918 w 1338229"/>
              <a:gd name="connsiteY23" fmla="*/ 1024091 h 1031127"/>
              <a:gd name="connsiteX24" fmla="*/ 1160709 w 1338229"/>
              <a:gd name="connsiteY24" fmla="*/ 1024091 h 103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38229" h="1031127">
                <a:moveTo>
                  <a:pt x="0" y="0"/>
                </a:moveTo>
                <a:cubicBezTo>
                  <a:pt x="40966" y="4551"/>
                  <a:pt x="82735" y="4386"/>
                  <a:pt x="122898" y="13654"/>
                </a:cubicBezTo>
                <a:cubicBezTo>
                  <a:pt x="142733" y="18231"/>
                  <a:pt x="158918" y="32696"/>
                  <a:pt x="177520" y="40963"/>
                </a:cubicBezTo>
                <a:cubicBezTo>
                  <a:pt x="199920" y="50918"/>
                  <a:pt x="223873" y="57310"/>
                  <a:pt x="245797" y="68272"/>
                </a:cubicBezTo>
                <a:cubicBezTo>
                  <a:pt x="351681" y="121212"/>
                  <a:pt x="224761" y="74917"/>
                  <a:pt x="327729" y="109236"/>
                </a:cubicBezTo>
                <a:cubicBezTo>
                  <a:pt x="341384" y="118339"/>
                  <a:pt x="354016" y="129206"/>
                  <a:pt x="368695" y="136545"/>
                </a:cubicBezTo>
                <a:cubicBezTo>
                  <a:pt x="437379" y="170885"/>
                  <a:pt x="405488" y="118716"/>
                  <a:pt x="491594" y="204818"/>
                </a:cubicBezTo>
                <a:cubicBezTo>
                  <a:pt x="505249" y="218473"/>
                  <a:pt x="517898" y="233215"/>
                  <a:pt x="532560" y="245782"/>
                </a:cubicBezTo>
                <a:cubicBezTo>
                  <a:pt x="562196" y="271182"/>
                  <a:pt x="595731" y="292444"/>
                  <a:pt x="628148" y="314054"/>
                </a:cubicBezTo>
                <a:cubicBezTo>
                  <a:pt x="677925" y="388715"/>
                  <a:pt x="626920" y="326890"/>
                  <a:pt x="710081" y="382327"/>
                </a:cubicBezTo>
                <a:cubicBezTo>
                  <a:pt x="819685" y="455391"/>
                  <a:pt x="740358" y="412108"/>
                  <a:pt x="819324" y="477909"/>
                </a:cubicBezTo>
                <a:cubicBezTo>
                  <a:pt x="831932" y="488415"/>
                  <a:pt x="847161" y="495372"/>
                  <a:pt x="860290" y="505218"/>
                </a:cubicBezTo>
                <a:cubicBezTo>
                  <a:pt x="883607" y="522704"/>
                  <a:pt x="907958" y="539228"/>
                  <a:pt x="928567" y="559836"/>
                </a:cubicBezTo>
                <a:cubicBezTo>
                  <a:pt x="940172" y="571440"/>
                  <a:pt x="944273" y="589196"/>
                  <a:pt x="955878" y="600800"/>
                </a:cubicBezTo>
                <a:cubicBezTo>
                  <a:pt x="967483" y="612404"/>
                  <a:pt x="984578" y="617206"/>
                  <a:pt x="996844" y="628109"/>
                </a:cubicBezTo>
                <a:cubicBezTo>
                  <a:pt x="1025712" y="653767"/>
                  <a:pt x="1046641" y="688614"/>
                  <a:pt x="1078777" y="710037"/>
                </a:cubicBezTo>
                <a:cubicBezTo>
                  <a:pt x="1138679" y="749969"/>
                  <a:pt x="1106614" y="727500"/>
                  <a:pt x="1174364" y="778309"/>
                </a:cubicBezTo>
                <a:cubicBezTo>
                  <a:pt x="1184811" y="820094"/>
                  <a:pt x="1183896" y="842459"/>
                  <a:pt x="1215331" y="873891"/>
                </a:cubicBezTo>
                <a:cubicBezTo>
                  <a:pt x="1226936" y="885495"/>
                  <a:pt x="1242642" y="892097"/>
                  <a:pt x="1256297" y="901200"/>
                </a:cubicBezTo>
                <a:cubicBezTo>
                  <a:pt x="1265401" y="914855"/>
                  <a:pt x="1276268" y="927486"/>
                  <a:pt x="1283608" y="942164"/>
                </a:cubicBezTo>
                <a:cubicBezTo>
                  <a:pt x="1290045" y="955038"/>
                  <a:pt x="1288271" y="971889"/>
                  <a:pt x="1297263" y="983128"/>
                </a:cubicBezTo>
                <a:cubicBezTo>
                  <a:pt x="1307515" y="995943"/>
                  <a:pt x="1324574" y="1001334"/>
                  <a:pt x="1338229" y="1010437"/>
                </a:cubicBezTo>
                <a:cubicBezTo>
                  <a:pt x="1333677" y="996782"/>
                  <a:pt x="1337448" y="963037"/>
                  <a:pt x="1324574" y="969473"/>
                </a:cubicBezTo>
                <a:cubicBezTo>
                  <a:pt x="1307788" y="977865"/>
                  <a:pt x="1328722" y="1018157"/>
                  <a:pt x="1310918" y="1024091"/>
                </a:cubicBezTo>
                <a:cubicBezTo>
                  <a:pt x="1263417" y="1039923"/>
                  <a:pt x="1210779" y="1024091"/>
                  <a:pt x="1160709" y="1024091"/>
                </a:cubicBezTo>
              </a:path>
            </a:pathLst>
          </a:custGeom>
          <a:ln w="38100" cmpd="sng">
            <a:solidFill>
              <a:srgbClr val="40315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8859" y="1392062"/>
            <a:ext cx="723737" cy="72373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14894" y="1284802"/>
            <a:ext cx="5941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Basics of C++ and Java are very similar. Slight difference in Strings.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998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7471" y="1275645"/>
            <a:ext cx="3788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Intro to C++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8220" y="1254667"/>
            <a:ext cx="458611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dirty="0" smtClean="0">
                <a:latin typeface="Chalkboard"/>
                <a:cs typeface="Chalkboard"/>
              </a:rPr>
              <a:t>Functions in C++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75274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Story of Modern AI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47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9" y="1160708"/>
            <a:ext cx="2285599" cy="2285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3068"/>
          <a:stretch/>
        </p:blipFill>
        <p:spPr>
          <a:xfrm>
            <a:off x="4614468" y="722235"/>
            <a:ext cx="3578951" cy="332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00" y="3838459"/>
            <a:ext cx="4198744" cy="2786439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Whats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up with AI?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097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24 at 11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6" y="1024550"/>
            <a:ext cx="6972225" cy="544383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Remember Me?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480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28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542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73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</p:grp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2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3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  <a:noFill/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  <a:noFill/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  <a:noFill/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  <a:noFill/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  <a:noFill/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  <a:noFill/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noFill/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noFill/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noFill/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noFill/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  <a:noFill/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  <a:noFill/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  <a:noFill/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  <a:noFill/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  <a:noFill/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22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1 Trillion Artificial Neurons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733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  <a:noFill/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  <a:noFill/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noFill/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noFill/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noFill/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noFill/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  <a:noFill/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  <a:noFill/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  <a:noFill/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  <a:noFill/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  <a:noFill/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6" name="Straight Arrow Connector 95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853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rgbClr val="000000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0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rgbClr val="000000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2829778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4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263556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42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19" y="1160708"/>
            <a:ext cx="2285599" cy="2285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3068"/>
          <a:stretch/>
        </p:blipFill>
        <p:spPr>
          <a:xfrm>
            <a:off x="4614468" y="722235"/>
            <a:ext cx="3578951" cy="332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00" y="3838459"/>
            <a:ext cx="4198744" cy="2786439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Big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Milestones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4461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Learning Algorithm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27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509" y="1846973"/>
            <a:ext cx="3336132" cy="2297884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166865" y="4455159"/>
            <a:ext cx="375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022" y="3642249"/>
            <a:ext cx="2086902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Auditory Cortex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094074" y="329567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473763" y="3347985"/>
            <a:ext cx="276222" cy="276222"/>
            <a:chOff x="0" y="2153"/>
            <a:chExt cx="571" cy="574"/>
          </a:xfrm>
        </p:grpSpPr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5395" y="1908535"/>
            <a:ext cx="4295823" cy="1208596"/>
            <a:chOff x="1435395" y="1908535"/>
            <a:chExt cx="4295823" cy="120859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3424238" y="2574925"/>
              <a:ext cx="2306980" cy="542206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6" name="Picture 35" descr="Ey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pic>
        <p:nvPicPr>
          <p:cNvPr id="37" name="Picture 36" descr="Ea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6086" y="3244519"/>
            <a:ext cx="963108" cy="15763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1497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68520" y="6184245"/>
            <a:ext cx="1433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</a:t>
            </a:r>
            <a:r>
              <a:rPr lang="en-US" sz="1050" dirty="0" err="1" smtClean="0">
                <a:solidFill>
                  <a:srgbClr val="53D8FF"/>
                </a:solidFill>
                <a:latin typeface="Arial" pitchFamily="34" charset="0"/>
              </a:rPr>
              <a:t>Metin</a:t>
            </a: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 &amp; Frost, 1989]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9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818167" y="3243049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850063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3094074" y="2691442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677747" y="4455159"/>
            <a:ext cx="431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4197541" y="3052359"/>
            <a:ext cx="276222" cy="276222"/>
            <a:chOff x="0" y="2153"/>
            <a:chExt cx="571" cy="574"/>
          </a:xfrm>
        </p:grpSpPr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435395" y="1908535"/>
            <a:ext cx="4156313" cy="985756"/>
            <a:chOff x="1435395" y="1908535"/>
            <a:chExt cx="4156313" cy="985756"/>
          </a:xfrm>
        </p:grpSpPr>
        <p:cxnSp>
          <p:nvCxnSpPr>
            <p:cNvPr id="57" name="Straight Arrow Connector 56"/>
            <p:cNvCxnSpPr/>
            <p:nvPr/>
          </p:nvCxnSpPr>
          <p:spPr bwMode="auto">
            <a:xfrm>
              <a:off x="3424238" y="2574925"/>
              <a:ext cx="2167470" cy="116517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8" name="Picture 57" descr="Ey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5004022" y="3088730"/>
            <a:ext cx="2561344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Somatosensory Cortex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5435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24654" y="6570046"/>
            <a:ext cx="622478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[BrainPort; Welsh &amp; Blasch, 1997; </a:t>
            </a:r>
            <a:r>
              <a:rPr lang="en-US" sz="1200" dirty="0" smtClean="0">
                <a:solidFill>
                  <a:schemeClr val="bg1"/>
                </a:solidFill>
              </a:rPr>
              <a:t>Nagel et al., 2005; Constantine-Paton &amp; Law, 2009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]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3" name="Group 22"/>
          <p:cNvGrpSpPr/>
          <p:nvPr/>
        </p:nvGrpSpPr>
        <p:grpSpPr>
          <a:xfrm>
            <a:off x="482988" y="1091056"/>
            <a:ext cx="8236752" cy="2683589"/>
            <a:chOff x="312040" y="848027"/>
            <a:chExt cx="8236752" cy="2683589"/>
          </a:xfrm>
        </p:grpSpPr>
        <p:pic>
          <p:nvPicPr>
            <p:cNvPr id="30689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040" y="1028157"/>
              <a:ext cx="1363007" cy="1897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80958" y="299136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Seeing with your tongue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8283" r="2048"/>
            <a:stretch>
              <a:fillRect/>
            </a:stretch>
          </p:blipFill>
          <p:spPr bwMode="auto">
            <a:xfrm>
              <a:off x="1763325" y="1011803"/>
              <a:ext cx="2644722" cy="186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73202" y="3162284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Human echolocation (sonar)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88905" y="848027"/>
              <a:ext cx="3359887" cy="2267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rc 10"/>
            <p:cNvSpPr/>
            <p:nvPr/>
          </p:nvSpPr>
          <p:spPr bwMode="auto">
            <a:xfrm rot="12896089">
              <a:off x="7011341" y="1585487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2896089">
              <a:off x="6706543" y="1663460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Arc 12"/>
            <p:cNvSpPr/>
            <p:nvPr/>
          </p:nvSpPr>
          <p:spPr bwMode="auto">
            <a:xfrm rot="12896089">
              <a:off x="6880206" y="1635104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5855" y="3981388"/>
            <a:ext cx="4109335" cy="2023536"/>
            <a:chOff x="1153955" y="1931204"/>
            <a:chExt cx="5069460" cy="2496325"/>
          </a:xfrm>
        </p:grpSpPr>
        <p:pic>
          <p:nvPicPr>
            <p:cNvPr id="26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27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28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34665" y="3866173"/>
            <a:ext cx="3917310" cy="216795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115550" y="617047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solidFill>
                  <a:srgbClr val="FFFFFF"/>
                </a:solidFill>
                <a:latin typeface="Arial" charset="0"/>
              </a:rPr>
              <a:t>Haptic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belt: Direction sense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99207" y="609366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Implanting a 3</a:t>
            </a:r>
            <a:r>
              <a:rPr lang="en-US" baseline="30000" dirty="0" smtClean="0">
                <a:solidFill>
                  <a:srgbClr val="FFFFFF"/>
                </a:solidFill>
                <a:latin typeface="Arial" charset="0"/>
              </a:rPr>
              <a:t>rd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eye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Sensor Representations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43492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</TotalTime>
  <Words>4145</Words>
  <Application>Microsoft Macintosh PowerPoint</Application>
  <PresentationFormat>On-screen Show (4:3)</PresentationFormat>
  <Paragraphs>845</Paragraphs>
  <Slides>102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Question: Why does C++ have the function prototype syntax? </vt:lpstr>
      <vt:lpstr>Question: Why does C++ have the function prototype syntax?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Learning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81</cp:revision>
  <dcterms:created xsi:type="dcterms:W3CDTF">2016-01-04T22:47:17Z</dcterms:created>
  <dcterms:modified xsi:type="dcterms:W3CDTF">2016-01-06T19:04:02Z</dcterms:modified>
</cp:coreProperties>
</file>